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9" r:id="rId6"/>
    <p:sldId id="270" r:id="rId7"/>
    <p:sldId id="263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73" r:id="rId17"/>
    <p:sldId id="279" r:id="rId18"/>
    <p:sldId id="278" r:id="rId19"/>
    <p:sldId id="272" r:id="rId20"/>
    <p:sldId id="274" r:id="rId21"/>
    <p:sldId id="275" r:id="rId22"/>
    <p:sldId id="284" r:id="rId23"/>
    <p:sldId id="285" r:id="rId24"/>
    <p:sldId id="286" r:id="rId25"/>
    <p:sldId id="283" r:id="rId26"/>
    <p:sldId id="277" r:id="rId27"/>
    <p:sldId id="280" r:id="rId28"/>
    <p:sldId id="281" r:id="rId29"/>
    <p:sldId id="282" r:id="rId30"/>
    <p:sldId id="287" r:id="rId31"/>
    <p:sldId id="288" r:id="rId32"/>
    <p:sldId id="289" r:id="rId33"/>
    <p:sldId id="290" r:id="rId34"/>
    <p:sldId id="291" r:id="rId35"/>
    <p:sldId id="276" r:id="rId36"/>
    <p:sldId id="292" r:id="rId37"/>
    <p:sldId id="293" r:id="rId38"/>
    <p:sldId id="294" r:id="rId39"/>
    <p:sldId id="295" r:id="rId40"/>
    <p:sldId id="296" r:id="rId41"/>
    <p:sldId id="298" r:id="rId42"/>
    <p:sldId id="297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D7848AE2-9873-4E90-87B4-102FFD8ABFBD}">
          <p14:sldIdLst>
            <p14:sldId id="256"/>
            <p14:sldId id="257"/>
          </p14:sldIdLst>
        </p14:section>
        <p14:section name="文字處理簡介" id="{FBFD6E11-A62C-4DF7-8733-406B19532198}">
          <p14:sldIdLst>
            <p14:sldId id="258"/>
            <p14:sldId id="259"/>
            <p14:sldId id="269"/>
            <p14:sldId id="270"/>
            <p14:sldId id="263"/>
            <p14:sldId id="260"/>
            <p14:sldId id="261"/>
            <p14:sldId id="262"/>
            <p14:sldId id="264"/>
            <p14:sldId id="265"/>
            <p14:sldId id="266"/>
            <p14:sldId id="267"/>
            <p14:sldId id="268"/>
            <p14:sldId id="273"/>
            <p14:sldId id="279"/>
          </p14:sldIdLst>
        </p14:section>
        <p14:section name="影像處理簡介" id="{08491046-95E4-4835-AD95-724E80E879B4}">
          <p14:sldIdLst>
            <p14:sldId id="278"/>
            <p14:sldId id="272"/>
            <p14:sldId id="274"/>
            <p14:sldId id="275"/>
            <p14:sldId id="284"/>
            <p14:sldId id="285"/>
            <p14:sldId id="286"/>
            <p14:sldId id="283"/>
            <p14:sldId id="277"/>
            <p14:sldId id="280"/>
            <p14:sldId id="281"/>
            <p14:sldId id="282"/>
            <p14:sldId id="287"/>
            <p14:sldId id="288"/>
            <p14:sldId id="289"/>
            <p14:sldId id="290"/>
            <p14:sldId id="291"/>
            <p14:sldId id="276"/>
          </p14:sldIdLst>
        </p14:section>
        <p14:section name="音訊資料處理" id="{A3743940-732F-4BD5-918B-4027A2636E06}">
          <p14:sldIdLst>
            <p14:sldId id="292"/>
            <p14:sldId id="293"/>
            <p14:sldId id="294"/>
            <p14:sldId id="295"/>
            <p14:sldId id="296"/>
            <p14:sldId id="298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ltGray">
          <a:xfrm>
            <a:off x="11582401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 bwMode="gray">
          <a:xfrm>
            <a:off x="11277601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 bwMode="ltGray">
          <a:xfrm>
            <a:off x="1219201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 bwMode="gray">
          <a:xfrm>
            <a:off x="0" y="0"/>
            <a:ext cx="121920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3" name="直線接點​​ 12"/>
          <p:cNvCxnSpPr/>
          <p:nvPr/>
        </p:nvCxnSpPr>
        <p:spPr bwMode="white">
          <a:xfrm>
            <a:off x="11576308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 bwMode="black">
          <a:xfrm>
            <a:off x="0" y="5643132"/>
            <a:ext cx="1216469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5" name="直線接點​​ 14"/>
          <p:cNvCxnSpPr/>
          <p:nvPr/>
        </p:nvCxnSpPr>
        <p:spPr bwMode="white">
          <a:xfrm>
            <a:off x="121920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 bwMode="white">
          <a:xfrm>
            <a:off x="1" y="5631204"/>
            <a:ext cx="1828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429302" y="1600201"/>
            <a:ext cx="8468548" cy="2680127"/>
          </a:xfrm>
        </p:spPr>
        <p:txBody>
          <a:bodyPr rtlCol="0">
            <a:no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429302" y="4344916"/>
            <a:ext cx="7518400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6A1FAA5-1FA6-43BD-8B2D-496875A9B3DF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669191" y="6356352"/>
            <a:ext cx="609600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087F831-A602-47F6-A3A6-EA68D40F13A0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819" y="116632"/>
            <a:ext cx="1005224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6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6A1FAA5-1FA6-43BD-8B2D-496875A9B3DF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9087F831-A602-47F6-A3A6-EA68D40F13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32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black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 bwMode="ltGray">
          <a:xfrm>
            <a:off x="617304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 bwMode="black">
          <a:xfrm>
            <a:off x="617304" y="736219"/>
            <a:ext cx="609600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1" name="直線接點 10"/>
          <p:cNvCxnSpPr/>
          <p:nvPr/>
        </p:nvCxnSpPr>
        <p:spPr bwMode="white">
          <a:xfrm>
            <a:off x="617304" y="7362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​​ 11"/>
          <p:cNvCxnSpPr/>
          <p:nvPr/>
        </p:nvCxnSpPr>
        <p:spPr bwMode="white">
          <a:xfrm>
            <a:off x="617304" y="13458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336" y="898064"/>
            <a:ext cx="336023" cy="294174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4" name="直線接點​ 13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602112" y="685800"/>
            <a:ext cx="1787992" cy="5486400"/>
          </a:xfrm>
        </p:spPr>
        <p:txBody>
          <a:bodyPr vert="eaVert"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dirty="0"/>
              <a:t>按一下以編輯母片</a:t>
            </a:r>
            <a:r>
              <a:rPr lang="zh-TW" altLang="en-US" dirty="0" smtClean="0"/>
              <a:t>標題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599030" y="685800"/>
            <a:ext cx="7850643" cy="5486400"/>
          </a:xfrm>
        </p:spPr>
        <p:txBody>
          <a:bodyPr vert="eaVert"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6A1FAA5-1FA6-43BD-8B2D-496875A9B3DF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087F831-A602-47F6-A3A6-EA68D40F13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64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6A1FAA5-1FA6-43BD-8B2D-496875A9B3DF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9087F831-A602-47F6-A3A6-EA68D40F13A0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782" y="44624"/>
            <a:ext cx="1005224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2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 bwMode="black">
          <a:xfrm>
            <a:off x="11582401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 bwMode="gray">
          <a:xfrm>
            <a:off x="11277601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 bwMode="gray">
          <a:xfrm>
            <a:off x="1216469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22" name="直線接點 21"/>
          <p:cNvCxnSpPr/>
          <p:nvPr/>
        </p:nvCxnSpPr>
        <p:spPr bwMode="white">
          <a:xfrm>
            <a:off x="11576308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 bwMode="black">
          <a:xfrm>
            <a:off x="0" y="5643132"/>
            <a:ext cx="1216469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23" name="直線接點​​ 22"/>
          <p:cNvCxnSpPr/>
          <p:nvPr/>
        </p:nvCxnSpPr>
        <p:spPr bwMode="white">
          <a:xfrm>
            <a:off x="1216469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 bwMode="black">
          <a:xfrm>
            <a:off x="11582401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 bwMode="gray">
          <a:xfrm>
            <a:off x="11277601" y="0"/>
            <a:ext cx="3048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 bwMode="gray">
          <a:xfrm>
            <a:off x="1219201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-2" y="0"/>
            <a:ext cx="121920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 bwMode="ltGray">
          <a:xfrm>
            <a:off x="1" y="0"/>
            <a:ext cx="12192000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31" name="直線接點 30"/>
          <p:cNvCxnSpPr/>
          <p:nvPr/>
        </p:nvCxnSpPr>
        <p:spPr bwMode="white">
          <a:xfrm>
            <a:off x="11576308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 bwMode="black">
          <a:xfrm>
            <a:off x="0" y="0"/>
            <a:ext cx="1216469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33" name="直線接點 32"/>
          <p:cNvCxnSpPr/>
          <p:nvPr/>
        </p:nvCxnSpPr>
        <p:spPr bwMode="white">
          <a:xfrm>
            <a:off x="1219202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99029" y="1600201"/>
            <a:ext cx="846040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99030" y="4259997"/>
            <a:ext cx="7266515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6A1FAA5-1FA6-43BD-8B2D-496875A9B3DF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669350" y="6356352"/>
            <a:ext cx="609600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087F831-A602-47F6-A3A6-EA68D40F13A0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696" y="692696"/>
            <a:ext cx="1005224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1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593851" y="1600200"/>
            <a:ext cx="4815840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63360" y="1600200"/>
            <a:ext cx="4815840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6A1FAA5-1FA6-43BD-8B2D-496875A9B3DF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9087F831-A602-47F6-A3A6-EA68D40F13A0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44624"/>
            <a:ext cx="1005224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9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93851" y="1499616"/>
            <a:ext cx="4820143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593851" y="2514707"/>
            <a:ext cx="4815840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559057" y="1499616"/>
            <a:ext cx="4820143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59057" y="2514600"/>
            <a:ext cx="4820143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6A1FAA5-1FA6-43BD-8B2D-496875A9B3DF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9087F831-A602-47F6-A3A6-EA68D40F13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713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6A1FAA5-1FA6-43BD-8B2D-496875A9B3DF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9087F831-A602-47F6-A3A6-EA68D40F13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97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ltGray">
          <a:xfrm>
            <a:off x="626403" y="0"/>
            <a:ext cx="30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 6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 bwMode="gray">
          <a:xfrm>
            <a:off x="10972800" y="0"/>
            <a:ext cx="92286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 bwMode="black">
          <a:xfrm>
            <a:off x="11895662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6A1FAA5-1FA6-43BD-8B2D-496875A9B3DF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087F831-A602-47F6-A3A6-EA68D40F13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77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gray">
          <a:xfrm>
            <a:off x="621955" y="0"/>
            <a:ext cx="414879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 bwMode="lt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 bwMode="white">
          <a:xfrm>
            <a:off x="62195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 bwMode="gray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 bwMode="white">
          <a:xfrm>
            <a:off x="1074520" y="381000"/>
            <a:ext cx="3294280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181600" y="482600"/>
            <a:ext cx="6197600" cy="5689600"/>
          </a:xfrm>
        </p:spPr>
        <p:txBody>
          <a:bodyPr rtlCol="0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 bwMode="white">
          <a:xfrm>
            <a:off x="1074520" y="1828800"/>
            <a:ext cx="3294280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6A1FAA5-1FA6-43BD-8B2D-496875A9B3DF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087F831-A602-47F6-A3A6-EA68D40F13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05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 bwMode="black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 bwMode="ltGray">
          <a:xfrm>
            <a:off x="4876800" y="0"/>
            <a:ext cx="701886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4520" y="381000"/>
            <a:ext cx="3294280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 bwMode="auto">
          <a:xfrm>
            <a:off x="5181600" y="482600"/>
            <a:ext cx="6197600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74520" y="1828800"/>
            <a:ext cx="3294280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6A1FAA5-1FA6-43BD-8B2D-496875A9B3DF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087F831-A602-47F6-A3A6-EA68D40F13A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 bwMode="white">
          <a:xfrm>
            <a:off x="1188296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33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gray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 bwMode="ltGray">
          <a:xfrm>
            <a:off x="617304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 bwMode="black">
          <a:xfrm>
            <a:off x="617304" y="736219"/>
            <a:ext cx="609600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4" name="直線接點​ 13"/>
          <p:cNvCxnSpPr/>
          <p:nvPr/>
        </p:nvCxnSpPr>
        <p:spPr bwMode="white">
          <a:xfrm>
            <a:off x="617304" y="7362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​​ 14"/>
          <p:cNvCxnSpPr/>
          <p:nvPr/>
        </p:nvCxnSpPr>
        <p:spPr bwMode="white">
          <a:xfrm>
            <a:off x="617304" y="13458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593852" y="177801"/>
            <a:ext cx="9785349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93852" y="1600200"/>
            <a:ext cx="9785349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5028922" y="6356352"/>
            <a:ext cx="1371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6A1FAA5-1FA6-43BD-8B2D-496875A9B3DF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6597652" y="6356352"/>
            <a:ext cx="397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769601" y="6356352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087F831-A602-47F6-A3A6-EA68D40F13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42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多媒體程式設計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4400" dirty="0" smtClean="0"/>
              <a:t>簡介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Instructor: </a:t>
            </a:r>
            <a:r>
              <a:rPr lang="zh-TW" altLang="en-US" dirty="0" smtClean="0"/>
              <a:t>馬豪尚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609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smtClean="0"/>
              <a:t>N-Gram </a:t>
            </a:r>
            <a:r>
              <a:rPr lang="zh-TW" altLang="en-US" sz="4400" dirty="0" smtClean="0"/>
              <a:t>斷詞法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/>
              <a:t>我的興趣是看電影和讀書</a:t>
            </a:r>
            <a:endParaRPr lang="en-US" altLang="zh-TW" sz="3600" b="1" dirty="0" smtClean="0"/>
          </a:p>
          <a:p>
            <a:r>
              <a:rPr lang="en-US" altLang="zh-TW" sz="3200" dirty="0" err="1" smtClean="0"/>
              <a:t>Uni</a:t>
            </a:r>
            <a:r>
              <a:rPr lang="en-US" altLang="zh-TW" sz="3200" dirty="0" smtClean="0"/>
              <a:t>-Gram</a:t>
            </a:r>
          </a:p>
          <a:p>
            <a:pPr lvl="1"/>
            <a:r>
              <a:rPr lang="zh-TW" altLang="en-US" sz="2800" dirty="0"/>
              <a:t>「</a:t>
            </a:r>
            <a:r>
              <a:rPr lang="zh-TW" altLang="en-US" sz="2800" dirty="0" smtClean="0"/>
              <a:t>我</a:t>
            </a:r>
            <a:r>
              <a:rPr lang="en-US" altLang="zh-TW" sz="2800" dirty="0" smtClean="0"/>
              <a:t>\</a:t>
            </a:r>
            <a:r>
              <a:rPr lang="zh-TW" altLang="en-US" sz="2800" dirty="0" smtClean="0"/>
              <a:t>的</a:t>
            </a:r>
            <a:r>
              <a:rPr lang="en-US" altLang="zh-TW" sz="2800" dirty="0" smtClean="0"/>
              <a:t>\</a:t>
            </a:r>
            <a:r>
              <a:rPr lang="zh-TW" altLang="en-US" sz="2800" dirty="0" smtClean="0"/>
              <a:t>興</a:t>
            </a:r>
            <a:r>
              <a:rPr lang="en-US" altLang="zh-TW" sz="2800" dirty="0"/>
              <a:t>\</a:t>
            </a:r>
            <a:r>
              <a:rPr lang="zh-TW" altLang="en-US" sz="2800" dirty="0" smtClean="0"/>
              <a:t>趣</a:t>
            </a:r>
            <a:r>
              <a:rPr lang="en-US" altLang="zh-TW" sz="2800" dirty="0" smtClean="0"/>
              <a:t>\</a:t>
            </a:r>
            <a:r>
              <a:rPr lang="zh-TW" altLang="en-US" sz="2800" dirty="0" smtClean="0"/>
              <a:t>是</a:t>
            </a:r>
            <a:r>
              <a:rPr lang="en-US" altLang="zh-TW" sz="2800" dirty="0" smtClean="0"/>
              <a:t>\</a:t>
            </a:r>
            <a:r>
              <a:rPr lang="zh-TW" altLang="en-US" sz="2800" dirty="0" smtClean="0"/>
              <a:t>看</a:t>
            </a:r>
            <a:r>
              <a:rPr lang="en-US" altLang="zh-TW" sz="2800" dirty="0" smtClean="0"/>
              <a:t>\</a:t>
            </a:r>
            <a:r>
              <a:rPr lang="zh-TW" altLang="en-US" sz="2800" dirty="0" smtClean="0"/>
              <a:t>電</a:t>
            </a:r>
            <a:r>
              <a:rPr lang="en-US" altLang="zh-TW" sz="2800" dirty="0"/>
              <a:t>\</a:t>
            </a:r>
            <a:r>
              <a:rPr lang="zh-TW" altLang="en-US" sz="2800" dirty="0" smtClean="0"/>
              <a:t>影</a:t>
            </a:r>
            <a:r>
              <a:rPr lang="en-US" altLang="zh-TW" sz="2800" dirty="0" smtClean="0"/>
              <a:t>\</a:t>
            </a:r>
            <a:r>
              <a:rPr lang="zh-TW" altLang="en-US" sz="2800" dirty="0" smtClean="0"/>
              <a:t>和</a:t>
            </a:r>
            <a:r>
              <a:rPr lang="en-US" altLang="zh-TW" sz="2800" dirty="0" smtClean="0"/>
              <a:t>\</a:t>
            </a:r>
            <a:r>
              <a:rPr lang="zh-TW" altLang="en-US" sz="2800" dirty="0" smtClean="0"/>
              <a:t>讀</a:t>
            </a:r>
            <a:r>
              <a:rPr lang="en-US" altLang="zh-TW" sz="2800" dirty="0"/>
              <a:t>\</a:t>
            </a:r>
            <a:r>
              <a:rPr lang="zh-TW" altLang="en-US" sz="2800" dirty="0"/>
              <a:t>書」</a:t>
            </a:r>
            <a:endParaRPr lang="en-US" altLang="zh-TW" sz="2800" dirty="0"/>
          </a:p>
          <a:p>
            <a:r>
              <a:rPr lang="en-US" altLang="zh-TW" sz="3200" dirty="0" smtClean="0"/>
              <a:t>Bi-Gram</a:t>
            </a:r>
          </a:p>
          <a:p>
            <a:pPr lvl="1"/>
            <a:r>
              <a:rPr lang="zh-TW" altLang="en-US" sz="2800" dirty="0"/>
              <a:t>「</a:t>
            </a:r>
            <a:r>
              <a:rPr lang="zh-TW" altLang="en-US" sz="2800" dirty="0" smtClean="0"/>
              <a:t>我的</a:t>
            </a:r>
            <a:r>
              <a:rPr lang="en-US" altLang="zh-TW" sz="2800" dirty="0" smtClean="0"/>
              <a:t>\</a:t>
            </a:r>
            <a:r>
              <a:rPr lang="zh-TW" altLang="en-US" sz="2800" dirty="0" smtClean="0"/>
              <a:t>的興</a:t>
            </a:r>
            <a:r>
              <a:rPr lang="en-US" altLang="zh-TW" sz="2800" dirty="0" smtClean="0"/>
              <a:t>\</a:t>
            </a:r>
            <a:r>
              <a:rPr lang="zh-TW" altLang="en-US" sz="2800" dirty="0" smtClean="0"/>
              <a:t>興趣</a:t>
            </a:r>
            <a:r>
              <a:rPr lang="en-US" altLang="zh-TW" sz="2800" dirty="0" smtClean="0"/>
              <a:t>\</a:t>
            </a:r>
            <a:r>
              <a:rPr lang="zh-TW" altLang="en-US" sz="2800" dirty="0" smtClean="0"/>
              <a:t>趣是</a:t>
            </a:r>
            <a:r>
              <a:rPr lang="en-US" altLang="zh-TW" sz="2800" dirty="0" smtClean="0"/>
              <a:t>\</a:t>
            </a:r>
            <a:r>
              <a:rPr lang="zh-TW" altLang="en-US" sz="2800" dirty="0" smtClean="0"/>
              <a:t>是看</a:t>
            </a:r>
            <a:r>
              <a:rPr lang="en-US" altLang="zh-TW" sz="2800" dirty="0" smtClean="0"/>
              <a:t>\</a:t>
            </a:r>
            <a:r>
              <a:rPr lang="zh-TW" altLang="en-US" sz="2800" dirty="0" smtClean="0"/>
              <a:t>看電</a:t>
            </a:r>
            <a:r>
              <a:rPr lang="en-US" altLang="zh-TW" sz="2800" dirty="0" smtClean="0"/>
              <a:t>\</a:t>
            </a:r>
            <a:r>
              <a:rPr lang="zh-TW" altLang="en-US" sz="2800" dirty="0" smtClean="0"/>
              <a:t>電影</a:t>
            </a:r>
            <a:r>
              <a:rPr lang="en-US" altLang="zh-TW" sz="2800" dirty="0" smtClean="0"/>
              <a:t>\</a:t>
            </a:r>
            <a:r>
              <a:rPr lang="zh-TW" altLang="en-US" sz="2800" dirty="0" smtClean="0"/>
              <a:t>影和</a:t>
            </a:r>
            <a:r>
              <a:rPr lang="en-US" altLang="zh-TW" sz="2800" dirty="0" smtClean="0"/>
              <a:t>\</a:t>
            </a:r>
            <a:r>
              <a:rPr lang="zh-TW" altLang="en-US" sz="2800" dirty="0" smtClean="0"/>
              <a:t>和讀</a:t>
            </a:r>
            <a:r>
              <a:rPr lang="en-US" altLang="zh-TW" sz="2800" dirty="0" smtClean="0"/>
              <a:t>\</a:t>
            </a:r>
            <a:r>
              <a:rPr lang="zh-TW" altLang="en-US" sz="2800" dirty="0" smtClean="0"/>
              <a:t>讀書</a:t>
            </a:r>
            <a:r>
              <a:rPr lang="zh-TW" altLang="en-US" sz="2800" dirty="0"/>
              <a:t>」</a:t>
            </a:r>
            <a:endParaRPr lang="en-US" altLang="zh-TW" sz="2800" dirty="0"/>
          </a:p>
          <a:p>
            <a:pPr lvl="1"/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6782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基於詞典的分詞法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/>
              <a:t>我的興趣是看電影和讀書</a:t>
            </a:r>
            <a:endParaRPr lang="en-US" altLang="zh-TW" sz="3600" b="1" dirty="0"/>
          </a:p>
          <a:p>
            <a:pPr lvl="1"/>
            <a:r>
              <a:rPr lang="zh-TW" altLang="en-US" sz="3200" dirty="0"/>
              <a:t>「</a:t>
            </a:r>
            <a:r>
              <a:rPr lang="zh-TW" altLang="en-US" sz="3200" dirty="0">
                <a:solidFill>
                  <a:srgbClr val="C00000"/>
                </a:solidFill>
              </a:rPr>
              <a:t>我</a:t>
            </a:r>
            <a:r>
              <a:rPr lang="en-US" altLang="zh-TW" sz="3200" dirty="0"/>
              <a:t>\</a:t>
            </a:r>
            <a:r>
              <a:rPr lang="zh-TW" altLang="en-US" sz="3200" dirty="0"/>
              <a:t>的</a:t>
            </a:r>
            <a:r>
              <a:rPr lang="en-US" altLang="zh-TW" sz="3200" dirty="0"/>
              <a:t>\</a:t>
            </a:r>
            <a:r>
              <a:rPr lang="zh-TW" altLang="en-US" sz="3200" dirty="0" smtClean="0">
                <a:solidFill>
                  <a:srgbClr val="C00000"/>
                </a:solidFill>
              </a:rPr>
              <a:t>興趣</a:t>
            </a:r>
            <a:r>
              <a:rPr lang="en-US" altLang="zh-TW" sz="3200" dirty="0"/>
              <a:t>\</a:t>
            </a:r>
            <a:r>
              <a:rPr lang="zh-TW" altLang="en-US" sz="3200" dirty="0"/>
              <a:t>是</a:t>
            </a:r>
            <a:r>
              <a:rPr lang="en-US" altLang="zh-TW" sz="3200" dirty="0"/>
              <a:t>\</a:t>
            </a:r>
            <a:r>
              <a:rPr lang="zh-TW" altLang="en-US" sz="3200" dirty="0" smtClean="0">
                <a:solidFill>
                  <a:srgbClr val="C00000"/>
                </a:solidFill>
              </a:rPr>
              <a:t>看電影</a:t>
            </a:r>
            <a:r>
              <a:rPr lang="en-US" altLang="zh-TW" sz="3200" dirty="0"/>
              <a:t>\</a:t>
            </a:r>
            <a:r>
              <a:rPr lang="zh-TW" altLang="en-US" sz="3200" dirty="0"/>
              <a:t>和</a:t>
            </a:r>
            <a:r>
              <a:rPr lang="en-US" altLang="zh-TW" sz="3200" dirty="0"/>
              <a:t>\</a:t>
            </a:r>
            <a:r>
              <a:rPr lang="zh-TW" altLang="en-US" sz="3200" dirty="0">
                <a:solidFill>
                  <a:srgbClr val="C00000"/>
                </a:solidFill>
              </a:rPr>
              <a:t>讀</a:t>
            </a:r>
            <a:r>
              <a:rPr lang="en-US" altLang="zh-TW" sz="3200" dirty="0"/>
              <a:t>\</a:t>
            </a:r>
            <a:r>
              <a:rPr lang="zh-TW" altLang="en-US" sz="3200" dirty="0">
                <a:solidFill>
                  <a:srgbClr val="C00000"/>
                </a:solidFill>
              </a:rPr>
              <a:t>書</a:t>
            </a:r>
            <a:r>
              <a:rPr lang="zh-TW" altLang="en-US" sz="3200" dirty="0"/>
              <a:t>」</a:t>
            </a:r>
            <a:endParaRPr lang="en-US" altLang="zh-TW" sz="3200" dirty="0"/>
          </a:p>
          <a:p>
            <a:pPr lvl="1"/>
            <a:endParaRPr lang="zh-TW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1303"/>
              </p:ext>
            </p:extLst>
          </p:nvPr>
        </p:nvGraphicFramePr>
        <p:xfrm>
          <a:off x="9030678" y="1600200"/>
          <a:ext cx="1695938" cy="3268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938">
                  <a:extLst>
                    <a:ext uri="{9D8B030D-6E8A-4147-A177-3AD203B41FA5}">
                      <a16:colId xmlns:a16="http://schemas.microsoft.com/office/drawing/2014/main" val="3837593924"/>
                    </a:ext>
                  </a:extLst>
                </a:gridCol>
              </a:tblGrid>
              <a:tr h="40858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詞典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985332"/>
                  </a:ext>
                </a:extLst>
              </a:tr>
              <a:tr h="40858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我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700261"/>
                  </a:ext>
                </a:extLst>
              </a:tr>
              <a:tr h="40858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興趣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561386"/>
                  </a:ext>
                </a:extLst>
              </a:tr>
              <a:tr h="40858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電影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356631"/>
                  </a:ext>
                </a:extLst>
              </a:tr>
              <a:tr h="40858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讀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708058"/>
                  </a:ext>
                </a:extLst>
              </a:tr>
              <a:tr h="40858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看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547588"/>
                  </a:ext>
                </a:extLst>
              </a:tr>
              <a:tr h="40858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書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149522"/>
                  </a:ext>
                </a:extLst>
              </a:tr>
              <a:tr h="40858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看電影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779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4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統計的機器學習算法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/>
              <a:t>HMM(</a:t>
            </a:r>
            <a:r>
              <a:rPr lang="zh-TW" altLang="en-US" sz="3600" dirty="0" smtClean="0"/>
              <a:t>隱馬可夫模型</a:t>
            </a:r>
            <a:r>
              <a:rPr lang="en-US" altLang="zh-TW" sz="3600" dirty="0" smtClean="0"/>
              <a:t>Hidden Markov Model)</a:t>
            </a:r>
          </a:p>
          <a:p>
            <a:pPr lvl="1"/>
            <a:r>
              <a:rPr lang="zh-TW" altLang="en-US" sz="3200" dirty="0" smtClean="0"/>
              <a:t>運用大量文本去統計</a:t>
            </a:r>
            <a:r>
              <a:rPr lang="en-US" altLang="zh-TW" sz="3200" dirty="0" smtClean="0"/>
              <a:t>”</a:t>
            </a:r>
            <a:r>
              <a:rPr lang="zh-TW" altLang="en-US" sz="3200" dirty="0" smtClean="0"/>
              <a:t>詞與詞</a:t>
            </a:r>
            <a:r>
              <a:rPr lang="en-US" altLang="zh-TW" sz="3200" dirty="0" smtClean="0"/>
              <a:t>”</a:t>
            </a:r>
          </a:p>
          <a:p>
            <a:pPr marL="365760" lvl="1" indent="0">
              <a:buNone/>
            </a:pPr>
            <a:r>
              <a:rPr lang="zh-TW" altLang="en-US" sz="3200" dirty="0" smtClean="0"/>
              <a:t>   之間的關聯性來模擬機率</a:t>
            </a:r>
            <a:endParaRPr lang="zh-TW" altLang="en-US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147" y="2640259"/>
            <a:ext cx="4167600" cy="414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2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去除語意意涵較低的</a:t>
            </a:r>
            <a:r>
              <a:rPr lang="zh-TW" altLang="en-US" sz="4400" dirty="0" smtClean="0"/>
              <a:t>詞彙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/>
              <a:t>Stop Word (</a:t>
            </a:r>
            <a:r>
              <a:rPr lang="zh-TW" altLang="en-US" sz="3200" dirty="0" smtClean="0"/>
              <a:t>停</a:t>
            </a:r>
            <a:r>
              <a:rPr lang="zh-TW" altLang="en-US" sz="3200" dirty="0"/>
              <a:t>用</a:t>
            </a:r>
            <a:r>
              <a:rPr lang="zh-TW" altLang="en-US" sz="3200" dirty="0" smtClean="0"/>
              <a:t>詞</a:t>
            </a:r>
            <a:r>
              <a:rPr lang="en-US" altLang="zh-TW" sz="3200" dirty="0" smtClean="0"/>
              <a:t>)</a:t>
            </a:r>
            <a:r>
              <a:rPr lang="zh-TW" altLang="en-US" sz="3200" dirty="0" smtClean="0"/>
              <a:t>大致</a:t>
            </a:r>
            <a:r>
              <a:rPr lang="zh-TW" altLang="en-US" sz="3200" dirty="0"/>
              <a:t>分為兩類</a:t>
            </a:r>
            <a:endParaRPr lang="en-US" altLang="zh-TW" sz="3200" dirty="0" smtClean="0"/>
          </a:p>
          <a:p>
            <a:pPr lvl="1"/>
            <a:r>
              <a:rPr lang="zh-TW" altLang="en-US" sz="2800" dirty="0" smtClean="0">
                <a:solidFill>
                  <a:srgbClr val="C00000"/>
                </a:solidFill>
              </a:rPr>
              <a:t>人類</a:t>
            </a:r>
            <a:r>
              <a:rPr lang="zh-TW" altLang="en-US" sz="2800" dirty="0">
                <a:solidFill>
                  <a:srgbClr val="C00000"/>
                </a:solidFill>
              </a:rPr>
              <a:t>語言中包含的功能詞</a:t>
            </a:r>
            <a:r>
              <a:rPr lang="zh-TW" altLang="en-US" sz="2800" dirty="0"/>
              <a:t>，這些功能詞極其普遍，與其他詞相比，功能詞沒有什麼實際含義，比如</a:t>
            </a:r>
            <a:r>
              <a:rPr lang="en-US" altLang="zh-TW" sz="2800" dirty="0"/>
              <a:t>'the'</a:t>
            </a:r>
            <a:r>
              <a:rPr lang="zh-TW" altLang="en-US" sz="2800" dirty="0"/>
              <a:t>、</a:t>
            </a:r>
            <a:r>
              <a:rPr lang="en-US" altLang="zh-TW" sz="2800" dirty="0"/>
              <a:t>'is'</a:t>
            </a:r>
            <a:r>
              <a:rPr lang="zh-TW" altLang="en-US" sz="2800" dirty="0"/>
              <a:t>、</a:t>
            </a:r>
            <a:r>
              <a:rPr lang="en-US" altLang="zh-TW" sz="2800" dirty="0"/>
              <a:t>'at'</a:t>
            </a:r>
            <a:r>
              <a:rPr lang="zh-TW" altLang="en-US" sz="2800" dirty="0"/>
              <a:t>、</a:t>
            </a:r>
            <a:r>
              <a:rPr lang="en-US" altLang="zh-TW" sz="2800" dirty="0"/>
              <a:t>'which'</a:t>
            </a:r>
            <a:r>
              <a:rPr lang="zh-TW" altLang="en-US" sz="2800" dirty="0"/>
              <a:t>、</a:t>
            </a:r>
            <a:r>
              <a:rPr lang="en-US" altLang="zh-TW" sz="2800" dirty="0"/>
              <a:t>'on'</a:t>
            </a:r>
            <a:r>
              <a:rPr lang="zh-TW" altLang="en-US" sz="2800" dirty="0"/>
              <a:t>等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pPr lvl="1"/>
            <a:r>
              <a:rPr lang="zh-TW" altLang="en-US" sz="2800" dirty="0" smtClean="0">
                <a:solidFill>
                  <a:srgbClr val="C00000"/>
                </a:solidFill>
              </a:rPr>
              <a:t>詞彙</a:t>
            </a:r>
            <a:r>
              <a:rPr lang="zh-TW" altLang="en-US" sz="2800" dirty="0">
                <a:solidFill>
                  <a:srgbClr val="C00000"/>
                </a:solidFill>
              </a:rPr>
              <a:t>詞</a:t>
            </a:r>
            <a:r>
              <a:rPr lang="zh-TW" altLang="en-US" sz="2800" dirty="0"/>
              <a:t>，比如</a:t>
            </a:r>
            <a:r>
              <a:rPr lang="en-US" altLang="zh-TW" sz="2800" dirty="0"/>
              <a:t>'want'</a:t>
            </a:r>
            <a:r>
              <a:rPr lang="zh-TW" altLang="en-US" sz="2800" dirty="0"/>
              <a:t>等，這些詞應用十分廣泛，但是對這樣的詞搜索引擎無法保證能夠給出真正相關的搜索結果，難以幫助縮小搜索</a:t>
            </a:r>
            <a:r>
              <a:rPr lang="zh-TW" altLang="en-US" sz="2800" dirty="0" smtClean="0"/>
              <a:t>範圍。</a:t>
            </a:r>
            <a:endParaRPr lang="en-US" altLang="zh-TW" sz="2800" dirty="0" smtClean="0"/>
          </a:p>
          <a:p>
            <a:pPr lvl="1"/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8552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 smtClean="0"/>
              <a:t>TF-IDF</a:t>
            </a:r>
            <a:r>
              <a:rPr lang="en-US" altLang="zh-TW" b="1" dirty="0"/>
              <a:t> </a:t>
            </a:r>
            <a:r>
              <a:rPr lang="zh-TW" altLang="en-US" b="1" dirty="0"/>
              <a:t>（</a:t>
            </a:r>
            <a:r>
              <a:rPr lang="en-US" altLang="zh-TW" b="1" dirty="0"/>
              <a:t>Term Frequency - Inverse Document Frequency</a:t>
            </a:r>
            <a:r>
              <a:rPr lang="zh-TW" altLang="en-US" b="1" dirty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TF-IDF </a:t>
            </a:r>
            <a:r>
              <a:rPr lang="zh-TW" altLang="en-US" dirty="0"/>
              <a:t>是一種</a:t>
            </a:r>
            <a:r>
              <a:rPr lang="zh-TW" altLang="en-US" dirty="0" smtClean="0"/>
              <a:t>用於文字資訊檢索與探</a:t>
            </a:r>
            <a:r>
              <a:rPr lang="zh-TW" altLang="en-US" dirty="0"/>
              <a:t>勘的常用加權技術，為一種統計方法，用來評估單詞對於文件的集合或詞庫中一份文件的重要</a:t>
            </a:r>
            <a:r>
              <a:rPr lang="zh-TW" altLang="en-US" dirty="0" smtClean="0"/>
              <a:t>程度</a:t>
            </a:r>
            <a:endParaRPr lang="en-US" altLang="zh-TW" dirty="0" smtClean="0"/>
          </a:p>
          <a:p>
            <a:r>
              <a:rPr lang="en-US" altLang="zh-TW" dirty="0"/>
              <a:t>TF</a:t>
            </a:r>
            <a:r>
              <a:rPr lang="zh-TW" altLang="en-US" dirty="0"/>
              <a:t>（</a:t>
            </a:r>
            <a:r>
              <a:rPr lang="en-US" altLang="zh-TW" dirty="0"/>
              <a:t>Term Frequency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這個單詞出現在該文件的次數</a:t>
            </a:r>
            <a:r>
              <a:rPr lang="en-US" altLang="zh-TW" dirty="0" smtClean="0"/>
              <a:t>/</a:t>
            </a:r>
            <a:r>
              <a:rPr lang="zh-TW" altLang="en-US" dirty="0" smtClean="0"/>
              <a:t>該文件的總字數</a:t>
            </a:r>
            <a:endParaRPr lang="en-US" altLang="zh-TW" dirty="0"/>
          </a:p>
          <a:p>
            <a:r>
              <a:rPr lang="en-US" altLang="zh-TW" dirty="0"/>
              <a:t>IDF(Inverse Document Frequency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總文件數</a:t>
            </a:r>
            <a:r>
              <a:rPr lang="en-US" altLang="zh-TW" dirty="0" smtClean="0"/>
              <a:t>/</a:t>
            </a:r>
            <a:r>
              <a:rPr lang="zh-TW" altLang="en-US" dirty="0" smtClean="0"/>
              <a:t>這個單詞有出現的文件數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411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TF-IDF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86" y="1600200"/>
            <a:ext cx="10787281" cy="259316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037" y="4440116"/>
            <a:ext cx="419158" cy="5430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66679" y="4525617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TF=5/24=0.208,</a:t>
            </a:r>
            <a:r>
              <a:rPr lang="zh-TW" altLang="en-US" dirty="0" smtClean="0"/>
              <a:t>  </a:t>
            </a:r>
            <a:r>
              <a:rPr lang="en-US" altLang="zh-TW" dirty="0" smtClean="0"/>
              <a:t>IDF=log(3/1)=0.477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037" y="5165679"/>
            <a:ext cx="419158" cy="48584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266679" y="5223934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TF=19/24=0.792,  IDF=log(3/3)=0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894" y="4437685"/>
            <a:ext cx="466790" cy="45726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241806" y="4525617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TF=7/24=0.292,</a:t>
            </a:r>
            <a:r>
              <a:rPr lang="zh-TW" altLang="en-US" dirty="0" smtClean="0"/>
              <a:t>  </a:t>
            </a:r>
            <a:r>
              <a:rPr lang="en-US" altLang="zh-TW" dirty="0" smtClean="0"/>
              <a:t>IDF=log(3/1)=0.477</a:t>
            </a: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473" y="5279995"/>
            <a:ext cx="409632" cy="37152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241806" y="5260012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TF=7/24=0.292,</a:t>
            </a:r>
            <a:r>
              <a:rPr lang="zh-TW" altLang="en-US" dirty="0" smtClean="0"/>
              <a:t>  </a:t>
            </a:r>
            <a:r>
              <a:rPr lang="en-US" altLang="zh-TW" dirty="0" smtClean="0"/>
              <a:t>IDF=log(3/1)=0.477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247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詞嵌入向量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 smtClean="0"/>
              <a:t>One-hot Encoding(</a:t>
            </a:r>
            <a:r>
              <a:rPr lang="zh-TW" altLang="en-US" dirty="0"/>
              <a:t>獨熱編碼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/>
              <a:t>為了改良數字大小沒有意義的問題，將不同的類別分別獨立為一欄</a:t>
            </a:r>
          </a:p>
          <a:p>
            <a:pPr lvl="1"/>
            <a:r>
              <a:rPr lang="zh-TW" altLang="en-US" dirty="0"/>
              <a:t>缺點是需要較大的記憶空間與計算時間，且類別數量越多時越嚴重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 smtClean="0"/>
              <a:t>I            =&gt;[1,0,0,0,0]</a:t>
            </a:r>
          </a:p>
          <a:p>
            <a:r>
              <a:rPr lang="en-US" altLang="zh-TW" dirty="0"/>
              <a:t>l</a:t>
            </a:r>
            <a:r>
              <a:rPr lang="en-US" altLang="zh-TW" dirty="0" smtClean="0"/>
              <a:t>ike       =&gt;[0,1,0,0,0]</a:t>
            </a:r>
          </a:p>
          <a:p>
            <a:r>
              <a:rPr lang="en-US" altLang="zh-TW" dirty="0"/>
              <a:t>a</a:t>
            </a:r>
            <a:r>
              <a:rPr lang="en-US" altLang="zh-TW" dirty="0" smtClean="0"/>
              <a:t>pple   =&gt;[0,0,1,0,0]</a:t>
            </a:r>
          </a:p>
          <a:p>
            <a:r>
              <a:rPr lang="en-US" altLang="zh-TW" dirty="0" smtClean="0"/>
              <a:t>and      =&gt;[0,0,0,1,0]</a:t>
            </a:r>
          </a:p>
          <a:p>
            <a:r>
              <a:rPr lang="en-US" altLang="zh-TW" dirty="0" smtClean="0"/>
              <a:t>Mango=&gt;[0,0,0,0,1]</a:t>
            </a:r>
          </a:p>
          <a:p>
            <a:r>
              <a:rPr lang="en-US" altLang="zh-TW" dirty="0" smtClean="0"/>
              <a:t>I like apple</a:t>
            </a:r>
          </a:p>
          <a:p>
            <a:pPr lvl="1"/>
            <a:r>
              <a:rPr lang="en-US" altLang="zh-TW" dirty="0" smtClean="0"/>
              <a:t>[[</a:t>
            </a:r>
            <a:r>
              <a:rPr lang="en-US" altLang="zh-TW" dirty="0"/>
              <a:t>1,0,0,0,0</a:t>
            </a:r>
            <a:r>
              <a:rPr lang="en-US" altLang="zh-TW" dirty="0" smtClean="0"/>
              <a:t>],[0,1,0,0,0],[</a:t>
            </a:r>
            <a:r>
              <a:rPr lang="en-US" altLang="zh-TW" dirty="0"/>
              <a:t>0,0,1,0,0</a:t>
            </a:r>
            <a:r>
              <a:rPr lang="en-US" altLang="zh-TW" dirty="0" smtClean="0"/>
              <a:t>]]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173364"/>
              </p:ext>
            </p:extLst>
          </p:nvPr>
        </p:nvGraphicFramePr>
        <p:xfrm>
          <a:off x="10314353" y="1503485"/>
          <a:ext cx="1309077" cy="258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077">
                  <a:extLst>
                    <a:ext uri="{9D8B030D-6E8A-4147-A177-3AD203B41FA5}">
                      <a16:colId xmlns:a16="http://schemas.microsoft.com/office/drawing/2014/main" val="978430097"/>
                    </a:ext>
                  </a:extLst>
                </a:gridCol>
              </a:tblGrid>
              <a:tr h="51724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I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8363"/>
                  </a:ext>
                </a:extLst>
              </a:tr>
              <a:tr h="51724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like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62741"/>
                  </a:ext>
                </a:extLst>
              </a:tr>
              <a:tr h="51724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apple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76450"/>
                  </a:ext>
                </a:extLst>
              </a:tr>
              <a:tr h="51724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and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109659"/>
                  </a:ext>
                </a:extLst>
              </a:tr>
              <a:tr h="51724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mongo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663115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0243040" y="1090177"/>
            <a:ext cx="81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詞典</a:t>
            </a:r>
          </a:p>
        </p:txBody>
      </p:sp>
    </p:spTree>
    <p:extLst>
      <p:ext uri="{BB962C8B-B14F-4D97-AF65-F5344CB8AC3E}">
        <p14:creationId xmlns:p14="http://schemas.microsoft.com/office/powerpoint/2010/main" val="214229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詞嵌入向量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Word2Vec</a:t>
            </a:r>
          </a:p>
          <a:p>
            <a:pPr lvl="1"/>
            <a:r>
              <a:rPr lang="zh-TW" altLang="en-US" dirty="0" smtClean="0"/>
              <a:t>將文字資訊嵌入在更短的向量中</a:t>
            </a:r>
            <a:endParaRPr lang="en-US" altLang="zh-TW" dirty="0" smtClean="0"/>
          </a:p>
          <a:p>
            <a:pPr lvl="1"/>
            <a:r>
              <a:rPr lang="zh-TW" altLang="en-US" dirty="0"/>
              <a:t>計算出向量空間上的相似</a:t>
            </a:r>
            <a:r>
              <a:rPr lang="zh-TW" altLang="en-US" dirty="0" smtClean="0"/>
              <a:t>度</a:t>
            </a:r>
            <a:r>
              <a:rPr lang="en-US" altLang="zh-TW" dirty="0" smtClean="0"/>
              <a:t>(Cosine)</a:t>
            </a:r>
            <a:r>
              <a:rPr lang="zh-TW" altLang="en-US" dirty="0" smtClean="0"/>
              <a:t>，</a:t>
            </a:r>
            <a:r>
              <a:rPr lang="zh-TW" altLang="en-US" dirty="0"/>
              <a:t>來表示文本語義上的相似</a:t>
            </a:r>
            <a:r>
              <a:rPr lang="zh-TW" altLang="en-US" dirty="0" smtClean="0"/>
              <a:t>度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用</a:t>
            </a:r>
            <a:r>
              <a:rPr lang="zh-TW" altLang="en-US" dirty="0"/>
              <a:t>文章裡的每個字當 </a:t>
            </a:r>
            <a:r>
              <a:rPr lang="en-US" altLang="zh-TW" dirty="0"/>
              <a:t>input</a:t>
            </a:r>
            <a:r>
              <a:rPr lang="zh-TW" altLang="en-US" dirty="0"/>
              <a:t>，預測他周圍的字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28" y="4393950"/>
            <a:ext cx="6964969" cy="19608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198" y="3309021"/>
            <a:ext cx="3868627" cy="216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6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認識影像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93853" y="1600200"/>
            <a:ext cx="7101740" cy="4572000"/>
          </a:xfrm>
        </p:spPr>
        <p:txBody>
          <a:bodyPr>
            <a:normAutofit/>
          </a:bodyPr>
          <a:lstStyle/>
          <a:p>
            <a:pPr marL="246888" lvl="1">
              <a:spcBef>
                <a:spcPts val="1400"/>
              </a:spcBef>
              <a:buFont typeface="Euphemia" pitchFamily="34" charset="0"/>
              <a:buChar char="›"/>
            </a:pPr>
            <a:r>
              <a:rPr lang="zh-TW" altLang="en-US" sz="3200" dirty="0"/>
              <a:t>相片（</a:t>
            </a:r>
            <a:r>
              <a:rPr lang="en-US" altLang="zh-TW" sz="3200" dirty="0"/>
              <a:t>picture</a:t>
            </a:r>
            <a:r>
              <a:rPr lang="zh-TW" altLang="en-US" sz="3200" dirty="0" smtClean="0"/>
              <a:t>）</a:t>
            </a:r>
            <a:endParaRPr lang="en-US" altLang="zh-TW" sz="3200" dirty="0" smtClean="0"/>
          </a:p>
          <a:p>
            <a:pPr marL="246888" lvl="1">
              <a:spcBef>
                <a:spcPts val="1400"/>
              </a:spcBef>
              <a:buFont typeface="Euphemia" pitchFamily="34" charset="0"/>
              <a:buChar char="›"/>
            </a:pPr>
            <a:r>
              <a:rPr lang="zh-TW" altLang="en-US" sz="3200" dirty="0" smtClean="0"/>
              <a:t>圖像</a:t>
            </a:r>
            <a:r>
              <a:rPr lang="zh-TW" altLang="en-US" sz="3200" dirty="0"/>
              <a:t>（</a:t>
            </a:r>
            <a:r>
              <a:rPr lang="en-US" altLang="zh-TW" sz="3200" dirty="0"/>
              <a:t>image</a:t>
            </a:r>
            <a:r>
              <a:rPr lang="zh-TW" altLang="en-US" sz="3200" dirty="0" smtClean="0"/>
              <a:t>）</a:t>
            </a:r>
            <a:endParaRPr lang="en-US" altLang="zh-TW" sz="3200" dirty="0" smtClean="0"/>
          </a:p>
          <a:p>
            <a:pPr marL="246888" lvl="1">
              <a:spcBef>
                <a:spcPts val="1400"/>
              </a:spcBef>
              <a:buFont typeface="Euphemia" pitchFamily="34" charset="0"/>
              <a:buChar char="›"/>
            </a:pPr>
            <a:r>
              <a:rPr lang="zh-TW" altLang="en-US" sz="3200" dirty="0" smtClean="0"/>
              <a:t>影片</a:t>
            </a:r>
            <a:r>
              <a:rPr lang="zh-TW" altLang="en-US" sz="3200" dirty="0"/>
              <a:t>（</a:t>
            </a:r>
            <a:r>
              <a:rPr lang="en-US" altLang="zh-TW" sz="3200" dirty="0"/>
              <a:t>video</a:t>
            </a:r>
            <a:r>
              <a:rPr lang="zh-TW" altLang="en-US" sz="3200" dirty="0" smtClean="0"/>
              <a:t>）</a:t>
            </a:r>
            <a:endParaRPr lang="en-US" altLang="zh-TW" sz="3200" dirty="0" smtClean="0"/>
          </a:p>
          <a:p>
            <a:pPr marL="246888" lvl="1">
              <a:spcBef>
                <a:spcPts val="1400"/>
              </a:spcBef>
              <a:buFont typeface="Euphemia" pitchFamily="34" charset="0"/>
              <a:buChar char="›"/>
            </a:pPr>
            <a:r>
              <a:rPr lang="zh-TW" altLang="en-US" sz="3200" dirty="0" smtClean="0"/>
              <a:t>影片</a:t>
            </a:r>
            <a:r>
              <a:rPr lang="zh-TW" altLang="en-US" sz="3200" dirty="0"/>
              <a:t>擷取出的畫面（</a:t>
            </a:r>
            <a:r>
              <a:rPr lang="en-US" altLang="zh-TW" sz="3200" dirty="0"/>
              <a:t>frame</a:t>
            </a:r>
            <a:r>
              <a:rPr lang="zh-TW" altLang="en-US" sz="3200" dirty="0"/>
              <a:t>）</a:t>
            </a:r>
            <a:endParaRPr lang="en-US" altLang="zh-TW" sz="3200" dirty="0"/>
          </a:p>
          <a:p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 rot="20347006">
            <a:off x="3197064" y="4313737"/>
            <a:ext cx="54168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 smtClean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到底有什麼不同</a:t>
            </a:r>
            <a:r>
              <a:rPr lang="en-US" altLang="zh-TW" sz="5400" b="0" cap="none" spc="0" dirty="0" smtClean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zh-TW" altLang="en-US" sz="5400" b="0" cap="none" spc="0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818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相片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相片</a:t>
            </a:r>
            <a:r>
              <a:rPr lang="en-US" altLang="zh-TW" dirty="0"/>
              <a:t>(picture)</a:t>
            </a:r>
            <a:r>
              <a:rPr lang="zh-TW" altLang="en-US" dirty="0"/>
              <a:t>：連續色彩變化的圖畫</a:t>
            </a:r>
            <a:r>
              <a:rPr lang="en-US" altLang="zh-TW" dirty="0"/>
              <a:t>(</a:t>
            </a:r>
            <a:r>
              <a:rPr lang="zh-TW" altLang="en-US" dirty="0"/>
              <a:t>也許有顆粒，但裸眼看不出</a:t>
            </a:r>
            <a:r>
              <a:rPr lang="en-US" altLang="zh-TW" dirty="0"/>
              <a:t>)</a:t>
            </a:r>
            <a:r>
              <a:rPr lang="zh-TW" altLang="en-US" dirty="0"/>
              <a:t>，因此從數學的觀點來描述，相片是一個連續二維空間的亮度函數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506" y="3117407"/>
            <a:ext cx="3801005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3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認識多媒體資料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文字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字數、長度、詞性、語意</a:t>
            </a:r>
            <a:r>
              <a:rPr lang="en-US" altLang="zh-TW" dirty="0" smtClean="0"/>
              <a:t>…</a:t>
            </a:r>
          </a:p>
          <a:p>
            <a:r>
              <a:rPr lang="zh-TW" altLang="en-US" dirty="0" smtClean="0"/>
              <a:t>影像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相片</a:t>
            </a:r>
            <a:r>
              <a:rPr lang="zh-TW" altLang="en-US" dirty="0"/>
              <a:t>（</a:t>
            </a:r>
            <a:r>
              <a:rPr lang="en-US" altLang="zh-TW" dirty="0"/>
              <a:t>picture</a:t>
            </a:r>
            <a:r>
              <a:rPr lang="zh-TW" altLang="en-US" dirty="0" smtClean="0"/>
              <a:t>）、圖像（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）、影片（</a:t>
            </a:r>
            <a:r>
              <a:rPr lang="en-US" altLang="zh-TW" dirty="0"/>
              <a:t>video</a:t>
            </a:r>
            <a:r>
              <a:rPr lang="zh-TW" altLang="en-US" dirty="0" smtClean="0"/>
              <a:t>）、影片</a:t>
            </a:r>
            <a:r>
              <a:rPr lang="zh-TW" altLang="en-US" dirty="0"/>
              <a:t>擷取出的畫面（</a:t>
            </a:r>
            <a:r>
              <a:rPr lang="en-US" altLang="zh-TW" dirty="0"/>
              <a:t>frame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大小、解析度、色彩度…</a:t>
            </a:r>
            <a:endParaRPr lang="en-US" altLang="zh-TW" dirty="0" smtClean="0"/>
          </a:p>
          <a:p>
            <a:r>
              <a:rPr lang="zh-TW" altLang="en-US" dirty="0"/>
              <a:t>音訊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聲音</a:t>
            </a:r>
            <a:r>
              <a:rPr lang="en-US" altLang="zh-TW" dirty="0" smtClean="0"/>
              <a:t>(audio)</a:t>
            </a:r>
            <a:r>
              <a:rPr lang="zh-TW" altLang="en-US" dirty="0" smtClean="0"/>
              <a:t>、語音</a:t>
            </a:r>
            <a:r>
              <a:rPr lang="en-US" altLang="zh-TW" dirty="0" smtClean="0"/>
              <a:t>(speech)</a:t>
            </a:r>
          </a:p>
          <a:p>
            <a:pPr lvl="1"/>
            <a:r>
              <a:rPr lang="zh-TW" altLang="en-US" dirty="0" smtClean="0"/>
              <a:t>大小、頻率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456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圖像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圖像</a:t>
            </a:r>
            <a:r>
              <a:rPr lang="en-US" altLang="zh-TW" dirty="0" smtClean="0"/>
              <a:t>(</a:t>
            </a:r>
            <a:r>
              <a:rPr lang="en-US" altLang="zh-TW" dirty="0"/>
              <a:t>image)</a:t>
            </a:r>
            <a:r>
              <a:rPr lang="zh-TW" altLang="en-US" dirty="0"/>
              <a:t>：將相片分割成一個個整齊排列的顆粒，再給予每一顆粒一個數值表示該顆粒的亮度；這樣的空間分割及亮度數值指定合稱為</a:t>
            </a:r>
            <a:r>
              <a:rPr lang="zh-TW" altLang="en-US" dirty="0">
                <a:solidFill>
                  <a:srgbClr val="C00000"/>
                </a:solidFill>
              </a:rPr>
              <a:t>數位化</a:t>
            </a:r>
            <a:r>
              <a:rPr lang="en-US" altLang="zh-TW" dirty="0"/>
              <a:t>(digitalization) </a:t>
            </a:r>
            <a:r>
              <a:rPr lang="zh-TW" altLang="en-US" dirty="0"/>
              <a:t>或</a:t>
            </a:r>
            <a:r>
              <a:rPr lang="zh-TW" altLang="en-US" dirty="0">
                <a:solidFill>
                  <a:srgbClr val="C00000"/>
                </a:solidFill>
              </a:rPr>
              <a:t>離散化</a:t>
            </a:r>
            <a:r>
              <a:rPr lang="en-US" altLang="zh-TW" dirty="0"/>
              <a:t>(discretization)</a:t>
            </a:r>
            <a:r>
              <a:rPr lang="zh-TW" altLang="en-US" dirty="0"/>
              <a:t>。數位化後的相片就</a:t>
            </a:r>
            <a:r>
              <a:rPr lang="zh-TW" altLang="en-US" dirty="0" smtClean="0"/>
              <a:t>稱為圖像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193" y="3591865"/>
            <a:ext cx="5652141" cy="267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2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93852" y="1600200"/>
            <a:ext cx="6556617" cy="4572000"/>
          </a:xfrm>
        </p:spPr>
        <p:txBody>
          <a:bodyPr/>
          <a:lstStyle/>
          <a:p>
            <a:r>
              <a:rPr lang="zh-TW" altLang="en-US" dirty="0" smtClean="0"/>
              <a:t>二元圖像：圖像中每個像素的亮度值</a:t>
            </a:r>
            <a:r>
              <a:rPr lang="en-US" altLang="zh-TW" dirty="0" smtClean="0"/>
              <a:t>(Intensity)</a:t>
            </a:r>
            <a:r>
              <a:rPr lang="zh-TW" altLang="en-US" dirty="0" smtClean="0"/>
              <a:t>僅可以取自</a:t>
            </a:r>
            <a:r>
              <a:rPr lang="en-US" altLang="zh-TW" dirty="0" smtClean="0"/>
              <a:t>0</a:t>
            </a:r>
            <a:r>
              <a:rPr lang="zh-TW" altLang="en-US" dirty="0" smtClean="0"/>
              <a:t>或</a:t>
            </a:r>
            <a:r>
              <a:rPr lang="en-US" altLang="zh-TW" dirty="0" smtClean="0"/>
              <a:t>1</a:t>
            </a:r>
            <a:r>
              <a:rPr lang="zh-TW" altLang="en-US" dirty="0" smtClean="0"/>
              <a:t>的圖像，因此也稱為</a:t>
            </a:r>
            <a:r>
              <a:rPr lang="en-US" altLang="zh-TW" dirty="0" smtClean="0"/>
              <a:t>1-bit</a:t>
            </a:r>
            <a:r>
              <a:rPr lang="zh-TW" altLang="en-US" dirty="0" smtClean="0"/>
              <a:t>圖像。</a:t>
            </a:r>
          </a:p>
          <a:p>
            <a:r>
              <a:rPr lang="zh-TW" altLang="en-US" dirty="0" smtClean="0"/>
              <a:t>灰度圖像</a:t>
            </a:r>
            <a:r>
              <a:rPr lang="zh-TW" altLang="en-US" dirty="0"/>
              <a:t>：也稱為灰階圖像</a:t>
            </a:r>
            <a:r>
              <a:rPr lang="en-US" altLang="zh-TW" dirty="0"/>
              <a:t>: </a:t>
            </a:r>
            <a:r>
              <a:rPr lang="zh-TW" altLang="en-US" dirty="0"/>
              <a:t>圖像中每個像素可以由</a:t>
            </a:r>
            <a:r>
              <a:rPr lang="en-US" altLang="zh-TW" dirty="0"/>
              <a:t>0(</a:t>
            </a:r>
            <a:r>
              <a:rPr lang="zh-TW" altLang="en-US" dirty="0"/>
              <a:t>黑</a:t>
            </a:r>
            <a:r>
              <a:rPr lang="en-US" altLang="zh-TW" dirty="0"/>
              <a:t>)</a:t>
            </a:r>
            <a:r>
              <a:rPr lang="zh-TW" altLang="en-US" dirty="0"/>
              <a:t>到</a:t>
            </a:r>
            <a:r>
              <a:rPr lang="en-US" altLang="zh-TW" dirty="0"/>
              <a:t>255(</a:t>
            </a:r>
            <a:r>
              <a:rPr lang="zh-TW" altLang="en-US" dirty="0"/>
              <a:t>白</a:t>
            </a:r>
            <a:r>
              <a:rPr lang="en-US" altLang="zh-TW" dirty="0"/>
              <a:t>)</a:t>
            </a:r>
            <a:r>
              <a:rPr lang="zh-TW" altLang="en-US" dirty="0"/>
              <a:t>的亮度值</a:t>
            </a:r>
            <a:r>
              <a:rPr lang="en-US" altLang="zh-TW" dirty="0"/>
              <a:t>(Intensity)</a:t>
            </a:r>
            <a:r>
              <a:rPr lang="zh-TW" altLang="en-US" dirty="0"/>
              <a:t>表示。</a:t>
            </a:r>
            <a:r>
              <a:rPr lang="en-US" altLang="zh-TW" dirty="0"/>
              <a:t>0-255</a:t>
            </a:r>
            <a:r>
              <a:rPr lang="zh-TW" altLang="en-US" dirty="0"/>
              <a:t>之間表示不同的灰度級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r>
              <a:rPr lang="zh-TW" altLang="en-US" dirty="0"/>
              <a:t>彩色</a:t>
            </a:r>
            <a:r>
              <a:rPr lang="zh-TW" altLang="en-US" dirty="0" smtClean="0"/>
              <a:t>圖像：</a:t>
            </a:r>
            <a:r>
              <a:rPr lang="en-US" altLang="zh-TW" dirty="0" smtClean="0"/>
              <a:t>RGB</a:t>
            </a:r>
            <a:r>
              <a:rPr lang="zh-TW" altLang="en-US" dirty="0"/>
              <a:t>的彩色圖像是由三種不同顏色成分組合而成，一個為紅色，一個為綠色，另一個為藍色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132" y="1216516"/>
            <a:ext cx="2799606" cy="242142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132" y="3771900"/>
            <a:ext cx="2802111" cy="246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7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二元圖像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圖像中每個像素的亮度值</a:t>
            </a:r>
            <a:r>
              <a:rPr lang="en-US" altLang="zh-TW" dirty="0"/>
              <a:t>(Intensity)</a:t>
            </a:r>
            <a:r>
              <a:rPr lang="zh-TW" altLang="en-US" dirty="0"/>
              <a:t>僅可以取自</a:t>
            </a:r>
            <a:r>
              <a:rPr lang="en-US" altLang="zh-TW" dirty="0"/>
              <a:t>0</a:t>
            </a:r>
            <a:r>
              <a:rPr lang="zh-TW" altLang="en-US" dirty="0"/>
              <a:t>或</a:t>
            </a:r>
            <a:r>
              <a:rPr lang="en-US" altLang="zh-TW" dirty="0"/>
              <a:t>1</a:t>
            </a:r>
            <a:r>
              <a:rPr lang="zh-TW" altLang="en-US" dirty="0"/>
              <a:t>的圖像，因此也稱為</a:t>
            </a:r>
            <a:r>
              <a:rPr lang="en-US" altLang="zh-TW" dirty="0"/>
              <a:t>1-bit</a:t>
            </a:r>
            <a:r>
              <a:rPr lang="zh-TW" altLang="en-US" dirty="0"/>
              <a:t>圖像。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956" y="2630910"/>
            <a:ext cx="6625914" cy="31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5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灰度圖像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圖像中每個像素可以由</a:t>
            </a:r>
            <a:r>
              <a:rPr lang="en-US" altLang="zh-TW" dirty="0"/>
              <a:t>0(</a:t>
            </a:r>
            <a:r>
              <a:rPr lang="zh-TW" altLang="en-US" dirty="0"/>
              <a:t>黑</a:t>
            </a:r>
            <a:r>
              <a:rPr lang="en-US" altLang="zh-TW" dirty="0"/>
              <a:t>)</a:t>
            </a:r>
            <a:r>
              <a:rPr lang="zh-TW" altLang="en-US" dirty="0"/>
              <a:t>到</a:t>
            </a:r>
            <a:r>
              <a:rPr lang="en-US" altLang="zh-TW" dirty="0"/>
              <a:t>255(</a:t>
            </a:r>
            <a:r>
              <a:rPr lang="zh-TW" altLang="en-US" dirty="0"/>
              <a:t>白</a:t>
            </a:r>
            <a:r>
              <a:rPr lang="en-US" altLang="zh-TW" dirty="0"/>
              <a:t>)</a:t>
            </a:r>
            <a:r>
              <a:rPr lang="zh-TW" altLang="en-US" dirty="0"/>
              <a:t>的亮度值</a:t>
            </a:r>
            <a:r>
              <a:rPr lang="en-US" altLang="zh-TW" dirty="0"/>
              <a:t>(Intensity)</a:t>
            </a:r>
            <a:r>
              <a:rPr lang="zh-TW" altLang="en-US" dirty="0"/>
              <a:t>表示。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05" y="2772530"/>
            <a:ext cx="3107337" cy="26875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256" y="2688123"/>
            <a:ext cx="5762833" cy="28197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137891" y="3886201"/>
            <a:ext cx="636332" cy="574964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4774223" y="2597183"/>
            <a:ext cx="1275595" cy="128901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4774223" y="4461165"/>
            <a:ext cx="1275595" cy="104675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49818" y="2557191"/>
            <a:ext cx="4229348" cy="299386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986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彩色圖像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由</a:t>
            </a:r>
            <a:r>
              <a:rPr lang="en-US" altLang="zh-TW" dirty="0" smtClean="0"/>
              <a:t>Red</a:t>
            </a:r>
            <a:r>
              <a:rPr lang="zh-TW" altLang="en-US" dirty="0" smtClean="0"/>
              <a:t>、</a:t>
            </a:r>
            <a:r>
              <a:rPr lang="en-US" altLang="zh-TW" dirty="0" smtClean="0"/>
              <a:t>Green</a:t>
            </a:r>
            <a:r>
              <a:rPr lang="zh-TW" altLang="en-US" dirty="0" smtClean="0"/>
              <a:t>、</a:t>
            </a:r>
            <a:r>
              <a:rPr lang="en-US" altLang="zh-TW" dirty="0" smtClean="0"/>
              <a:t>Blue</a:t>
            </a:r>
            <a:r>
              <a:rPr lang="zh-TW" altLang="en-US" dirty="0" smtClean="0"/>
              <a:t>三種顏色組成，每一種顏色的圖都是用</a:t>
            </a:r>
            <a:r>
              <a:rPr lang="en-US" altLang="zh-TW" dirty="0" smtClean="0"/>
              <a:t>0-255</a:t>
            </a:r>
            <a:r>
              <a:rPr lang="zh-TW" altLang="en-US" dirty="0" smtClean="0"/>
              <a:t>的數值來表示，最後合併成為一張彩色的圖像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535" y="2826976"/>
            <a:ext cx="3179038" cy="27951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501" y="2583933"/>
            <a:ext cx="1810003" cy="18766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187" y="3671329"/>
            <a:ext cx="1857634" cy="18576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399" y="4777777"/>
            <a:ext cx="1848108" cy="1838582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6826218" y="3912426"/>
            <a:ext cx="571500" cy="624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020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像素</a:t>
            </a:r>
            <a:r>
              <a:rPr lang="en-US" altLang="zh-TW" sz="4400" dirty="0" smtClean="0"/>
              <a:t>(Pixel) </a:t>
            </a:r>
            <a:r>
              <a:rPr lang="zh-TW" altLang="en-US" sz="4400" dirty="0" smtClean="0"/>
              <a:t>和 解析度</a:t>
            </a:r>
            <a:r>
              <a:rPr lang="en-US" altLang="zh-TW" sz="4400" dirty="0" smtClean="0"/>
              <a:t>(Resolution)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93852" y="1521070"/>
            <a:ext cx="9785349" cy="4572000"/>
          </a:xfrm>
        </p:spPr>
        <p:txBody>
          <a:bodyPr/>
          <a:lstStyle/>
          <a:p>
            <a:r>
              <a:rPr lang="zh-TW" altLang="en-US" dirty="0" smtClean="0"/>
              <a:t>像素為組成數位影像的最小單位</a:t>
            </a:r>
            <a:endParaRPr lang="en-US" altLang="zh-TW" dirty="0" smtClean="0"/>
          </a:p>
          <a:p>
            <a:r>
              <a:rPr lang="zh-TW" altLang="en-US" dirty="0"/>
              <a:t>解析度</a:t>
            </a:r>
            <a:r>
              <a:rPr lang="zh-TW" altLang="en-US" dirty="0" smtClean="0"/>
              <a:t>為數位影像中的像素數量</a:t>
            </a:r>
            <a:r>
              <a:rPr lang="en-US" altLang="zh-TW" dirty="0" smtClean="0"/>
              <a:t>(</a:t>
            </a:r>
            <a:r>
              <a:rPr lang="zh-TW" altLang="en-US" dirty="0" smtClean="0"/>
              <a:t>例如</a:t>
            </a:r>
            <a:r>
              <a:rPr lang="en-US" altLang="zh-TW" dirty="0"/>
              <a:t>:</a:t>
            </a:r>
            <a:r>
              <a:rPr lang="en-US" altLang="zh-TW" dirty="0" smtClean="0"/>
              <a:t>1920*1080 </a:t>
            </a:r>
            <a:r>
              <a:rPr lang="zh-TW" altLang="en-US" dirty="0" smtClean="0"/>
              <a:t>或</a:t>
            </a:r>
            <a:r>
              <a:rPr lang="en-US" altLang="zh-TW" dirty="0" smtClean="0"/>
              <a:t>2,073,6000</a:t>
            </a:r>
            <a:r>
              <a:rPr lang="zh-TW" altLang="en-US" dirty="0"/>
              <a:t>像素</a:t>
            </a:r>
            <a:r>
              <a:rPr lang="en-US" altLang="zh-TW" dirty="0" smtClean="0"/>
              <a:t> )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812" y="3007252"/>
            <a:ext cx="5344442" cy="356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8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影像檔案格式</a:t>
            </a:r>
            <a:r>
              <a:rPr lang="en-US" altLang="zh-TW" sz="4400" dirty="0"/>
              <a:t>(image file formats)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一列一列的紀錄影像灰階或色彩值，又稱為以列為主</a:t>
            </a:r>
            <a:r>
              <a:rPr lang="en-US" altLang="zh-TW" dirty="0"/>
              <a:t>(row major) </a:t>
            </a:r>
            <a:r>
              <a:rPr lang="zh-TW" altLang="en-US" dirty="0"/>
              <a:t>的紀錄方式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591" y="2519269"/>
            <a:ext cx="7629278" cy="408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影像處理技術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常用的影像處理運算</a:t>
            </a:r>
            <a:r>
              <a:rPr lang="en-US" altLang="zh-TW" sz="3200" dirty="0"/>
              <a:t>(operations)</a:t>
            </a:r>
            <a:r>
              <a:rPr lang="zh-TW" altLang="en-US" sz="3200" dirty="0"/>
              <a:t>：影像轉換、色彩轉換與分析、影像強化、特徵擷取、影像分割、影像表示與描述、影像壓縮、影像重建、</a:t>
            </a:r>
            <a:r>
              <a:rPr lang="en-US" altLang="zh-TW" sz="3200" dirty="0"/>
              <a:t>.. </a:t>
            </a:r>
            <a:r>
              <a:rPr lang="zh-TW" altLang="en-US" sz="3200" dirty="0"/>
              <a:t>等</a:t>
            </a:r>
            <a:r>
              <a:rPr lang="zh-TW" altLang="en-US" sz="3200" dirty="0" smtClean="0"/>
              <a:t>。</a:t>
            </a:r>
            <a:endParaRPr lang="en-US" altLang="zh-TW" sz="3200" dirty="0" smtClean="0"/>
          </a:p>
          <a:p>
            <a:r>
              <a:rPr lang="zh-TW" altLang="en-US" sz="3200" dirty="0" smtClean="0"/>
              <a:t>與</a:t>
            </a:r>
            <a:r>
              <a:rPr lang="zh-TW" altLang="en-US" sz="3200" dirty="0"/>
              <a:t>應用相關的技術</a:t>
            </a:r>
            <a:r>
              <a:rPr lang="en-US" altLang="zh-TW" sz="3200" dirty="0"/>
              <a:t>(techniques)</a:t>
            </a:r>
            <a:r>
              <a:rPr lang="zh-TW" altLang="en-US" sz="3200" dirty="0"/>
              <a:t>：影像浮水印技術</a:t>
            </a:r>
            <a:r>
              <a:rPr lang="en-US" altLang="zh-TW" sz="3200" dirty="0"/>
              <a:t>(watermarking)</a:t>
            </a:r>
            <a:r>
              <a:rPr lang="zh-TW" altLang="en-US" sz="3200" dirty="0" smtClean="0"/>
              <a:t>、圖像分類</a:t>
            </a:r>
            <a:r>
              <a:rPr lang="en-US" altLang="zh-TW" sz="3200" dirty="0" smtClean="0"/>
              <a:t>(image classification)</a:t>
            </a:r>
            <a:r>
              <a:rPr lang="zh-TW" altLang="en-US" sz="3200" dirty="0" smtClean="0"/>
              <a:t>、圖形</a:t>
            </a:r>
            <a:r>
              <a:rPr lang="zh-TW" altLang="en-US" sz="3200" dirty="0"/>
              <a:t>識別</a:t>
            </a:r>
            <a:r>
              <a:rPr lang="en-US" altLang="zh-TW" sz="3200" dirty="0"/>
              <a:t>(pattern recognition)</a:t>
            </a:r>
            <a:r>
              <a:rPr lang="zh-TW" altLang="en-US" sz="3200" dirty="0"/>
              <a:t>、三維電腦視覺</a:t>
            </a:r>
            <a:r>
              <a:rPr lang="en-US" altLang="zh-TW" sz="3200" dirty="0"/>
              <a:t>(3D computer vision)</a:t>
            </a:r>
            <a:r>
              <a:rPr lang="zh-TW" altLang="en-US" sz="3200" dirty="0"/>
              <a:t>、動態分析與追蹤</a:t>
            </a:r>
            <a:r>
              <a:rPr lang="en-US" altLang="zh-TW" sz="3200" dirty="0"/>
              <a:t>(motion analysis &amp; tracking)</a:t>
            </a:r>
            <a:r>
              <a:rPr lang="zh-TW" altLang="en-US" sz="3200" dirty="0"/>
              <a:t>、</a:t>
            </a:r>
            <a:r>
              <a:rPr lang="en-US" altLang="zh-TW" sz="3200" dirty="0"/>
              <a:t>.. </a:t>
            </a:r>
            <a:r>
              <a:rPr lang="zh-TW" altLang="en-US" sz="3200" dirty="0"/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23361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影像轉換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幾何轉換</a:t>
            </a:r>
            <a:r>
              <a:rPr lang="en-US" altLang="zh-TW" dirty="0"/>
              <a:t>(Geometric Transformations) </a:t>
            </a:r>
            <a:r>
              <a:rPr lang="zh-TW" altLang="en-US" dirty="0"/>
              <a:t>是常用的數位影像處理技術</a:t>
            </a:r>
            <a:r>
              <a:rPr lang="zh-TW" altLang="en-US" dirty="0" smtClean="0"/>
              <a:t>，目的是改變</a:t>
            </a:r>
            <a:r>
              <a:rPr lang="zh-TW" altLang="en-US" dirty="0"/>
              <a:t>數位影像</a:t>
            </a:r>
            <a:r>
              <a:rPr lang="zh-TW" altLang="en-US" dirty="0" smtClean="0"/>
              <a:t>中的空間位置，</a:t>
            </a:r>
            <a:r>
              <a:rPr lang="zh-TW" altLang="en-US" dirty="0"/>
              <a:t>但不改變其灰階或色彩值</a:t>
            </a:r>
            <a:r>
              <a:rPr lang="zh-TW" altLang="en-US" dirty="0" smtClean="0"/>
              <a:t>。例如</a:t>
            </a:r>
            <a:r>
              <a:rPr lang="en-US" altLang="zh-TW" dirty="0" smtClean="0"/>
              <a:t>:</a:t>
            </a:r>
            <a:r>
              <a:rPr lang="zh-TW" altLang="en-US" dirty="0" smtClean="0"/>
              <a:t> 縮放、旋轉、翻轉等</a:t>
            </a:r>
            <a:r>
              <a:rPr lang="zh-TW" altLang="en-US" dirty="0"/>
              <a:t>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843" y="3187043"/>
            <a:ext cx="3258005" cy="24006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075" y="3158464"/>
            <a:ext cx="3219899" cy="2429214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6003796" y="4075233"/>
            <a:ext cx="571500" cy="624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22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影像轉換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93852" y="1517073"/>
            <a:ext cx="9785349" cy="4572000"/>
          </a:xfrm>
        </p:spPr>
        <p:txBody>
          <a:bodyPr/>
          <a:lstStyle/>
          <a:p>
            <a:r>
              <a:rPr lang="zh-TW" altLang="en-US" dirty="0" smtClean="0"/>
              <a:t>空間轉換</a:t>
            </a:r>
            <a:r>
              <a:rPr lang="en-US" altLang="zh-TW" dirty="0" smtClean="0"/>
              <a:t>(Transformation)</a:t>
            </a:r>
            <a:r>
              <a:rPr lang="zh-TW" altLang="en-US" dirty="0" smtClean="0"/>
              <a:t>，</a:t>
            </a:r>
            <a:r>
              <a:rPr lang="zh-TW" altLang="en-US" dirty="0"/>
              <a:t>將</a:t>
            </a:r>
            <a:r>
              <a:rPr lang="zh-TW" altLang="en-US" dirty="0" smtClean="0"/>
              <a:t>圖像空間域的資訊轉換到頻率域上，例如傅立葉轉換和小波轉換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42" y="2311702"/>
            <a:ext cx="5592039" cy="2414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743" y="4605283"/>
            <a:ext cx="5592039" cy="225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9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文字資訊處理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全文檢索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將全部的文字訊息儲存起來</a:t>
            </a:r>
            <a:endParaRPr lang="en-US" altLang="zh-TW" dirty="0" smtClean="0"/>
          </a:p>
          <a:p>
            <a:pPr lvl="1"/>
            <a:r>
              <a:rPr lang="zh-TW" altLang="en-US" dirty="0"/>
              <a:t>使用者必須詳細的規劃自己的查詢</a:t>
            </a:r>
            <a:endParaRPr lang="en-US" altLang="zh-TW" dirty="0" smtClean="0"/>
          </a:p>
          <a:p>
            <a:r>
              <a:rPr lang="zh-TW" altLang="en-US" dirty="0"/>
              <a:t>關鍵字</a:t>
            </a:r>
            <a:r>
              <a:rPr lang="zh-TW" altLang="en-US" dirty="0" smtClean="0"/>
              <a:t>查詢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字詞切割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關鍵字定義與比對</a:t>
            </a:r>
            <a:endParaRPr lang="en-US" altLang="zh-TW" dirty="0" smtClean="0"/>
          </a:p>
          <a:p>
            <a:r>
              <a:rPr lang="zh-TW" altLang="en-US" dirty="0"/>
              <a:t>相似度</a:t>
            </a:r>
            <a:r>
              <a:rPr lang="zh-TW" altLang="en-US" dirty="0" smtClean="0"/>
              <a:t>比對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向量化表示</a:t>
            </a:r>
            <a:endParaRPr lang="en-US" altLang="zh-TW" dirty="0" smtClean="0"/>
          </a:p>
          <a:p>
            <a:pPr lvl="1"/>
            <a:r>
              <a:rPr lang="zh-TW" altLang="en-US" dirty="0"/>
              <a:t>機率模型</a:t>
            </a:r>
            <a:endParaRPr lang="en-US" altLang="zh-TW" dirty="0" smtClean="0"/>
          </a:p>
          <a:p>
            <a:r>
              <a:rPr lang="zh-TW" altLang="en-US" dirty="0"/>
              <a:t>自然語言處理</a:t>
            </a:r>
          </a:p>
        </p:txBody>
      </p:sp>
    </p:spTree>
    <p:extLst>
      <p:ext uri="{BB962C8B-B14F-4D97-AF65-F5344CB8AC3E}">
        <p14:creationId xmlns:p14="http://schemas.microsoft.com/office/powerpoint/2010/main" val="234528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為什麼要空間轉換</a:t>
            </a:r>
            <a:r>
              <a:rPr lang="en-US" altLang="zh-TW" sz="4400" dirty="0" smtClean="0"/>
              <a:t>?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1" dirty="0" smtClean="0"/>
              <a:t>為了要模糊</a:t>
            </a:r>
            <a:r>
              <a:rPr lang="zh-TW" altLang="en-US" sz="3200" b="1" dirty="0"/>
              <a:t>、邊緣</a:t>
            </a:r>
            <a:r>
              <a:rPr lang="zh-TW" altLang="en-US" sz="3200" b="1" dirty="0" smtClean="0"/>
              <a:t>處理</a:t>
            </a:r>
            <a:r>
              <a:rPr lang="en-US" altLang="zh-TW" sz="3200" b="1" dirty="0" smtClean="0"/>
              <a:t>!</a:t>
            </a:r>
            <a:endParaRPr lang="en-US" altLang="zh-TW" sz="3200" dirty="0" smtClean="0"/>
          </a:p>
          <a:p>
            <a:pPr lvl="1"/>
            <a:r>
              <a:rPr lang="zh-TW" altLang="en-US" sz="2800" dirty="0" smtClean="0"/>
              <a:t>透過一維的傅立葉轉換，將特定頻率的值設為</a:t>
            </a:r>
            <a:r>
              <a:rPr lang="en-US" altLang="zh-TW" sz="2800" dirty="0" smtClean="0"/>
              <a:t>0</a:t>
            </a:r>
            <a:r>
              <a:rPr lang="zh-TW" altLang="en-US" sz="2800" dirty="0" smtClean="0"/>
              <a:t>，逆轉換後可實現濾波功能，達到模糊化處理的效果</a:t>
            </a:r>
            <a:endParaRPr lang="en-US" altLang="zh-TW" sz="2800" dirty="0" smtClean="0"/>
          </a:p>
          <a:p>
            <a:pPr lvl="1"/>
            <a:r>
              <a:rPr lang="zh-TW" altLang="en-US" sz="2800" dirty="0"/>
              <a:t>透過</a:t>
            </a:r>
            <a:r>
              <a:rPr lang="zh-TW" altLang="en-US" sz="2800" dirty="0" smtClean="0"/>
              <a:t>二維圖像做傅立葉轉換也可以濾波，因為圖像</a:t>
            </a:r>
            <a:r>
              <a:rPr lang="zh-TW" altLang="en-US" sz="2800" dirty="0"/>
              <a:t>的高頻訊號就視覺上來看，會讓界線較為明顯，如果可以去除低頻訊號，保留高頻訊號，就有機會保留較多的圖像</a:t>
            </a:r>
            <a:r>
              <a:rPr lang="zh-TW" altLang="en-US" sz="2800" dirty="0" smtClean="0"/>
              <a:t>邊緣</a:t>
            </a: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233057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影像強化技術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強化對比</a:t>
            </a:r>
            <a:r>
              <a:rPr lang="en-US" altLang="zh-TW" dirty="0" smtClean="0"/>
              <a:t>:</a:t>
            </a:r>
            <a:r>
              <a:rPr lang="zh-TW" altLang="en-US" dirty="0" smtClean="0"/>
              <a:t> 擴大</a:t>
            </a:r>
            <a:r>
              <a:rPr lang="zh-TW" altLang="en-US" dirty="0"/>
              <a:t>影像中灰階</a:t>
            </a:r>
            <a:r>
              <a:rPr lang="en-US" altLang="zh-TW" dirty="0"/>
              <a:t>(gray level) </a:t>
            </a:r>
            <a:r>
              <a:rPr lang="zh-TW" altLang="en-US" dirty="0"/>
              <a:t>或色彩的對比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雜訊</a:t>
            </a:r>
            <a:r>
              <a:rPr lang="zh-TW" altLang="en-US" dirty="0" smtClean="0"/>
              <a:t>去除</a:t>
            </a:r>
            <a:r>
              <a:rPr lang="en-US" altLang="zh-TW" dirty="0" smtClean="0"/>
              <a:t>(</a:t>
            </a:r>
            <a:r>
              <a:rPr lang="en-US" altLang="zh-TW" dirty="0"/>
              <a:t>noise removing</a:t>
            </a:r>
            <a:r>
              <a:rPr lang="en-US" altLang="zh-TW" dirty="0" smtClean="0"/>
              <a:t>):</a:t>
            </a:r>
            <a:r>
              <a:rPr lang="zh-TW" altLang="en-US" dirty="0" smtClean="0"/>
              <a:t> 去除</a:t>
            </a:r>
            <a:r>
              <a:rPr lang="zh-TW" altLang="en-US" dirty="0"/>
              <a:t>影像中因不良傳輸或干擾所造成的雜訊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平滑化</a:t>
            </a:r>
            <a:r>
              <a:rPr lang="en-US" altLang="zh-TW" dirty="0"/>
              <a:t>(smoothing</a:t>
            </a:r>
            <a:r>
              <a:rPr lang="en-US" altLang="zh-TW" dirty="0" smtClean="0"/>
              <a:t>):</a:t>
            </a:r>
            <a:r>
              <a:rPr lang="zh-TW" altLang="en-US" dirty="0" smtClean="0"/>
              <a:t> 去除</a:t>
            </a:r>
            <a:r>
              <a:rPr lang="zh-TW" altLang="en-US" dirty="0"/>
              <a:t>影像中因不良取像或量化所造成的雜訊，同時會使得影像變模糊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銳利化</a:t>
            </a:r>
            <a:r>
              <a:rPr lang="en-US" altLang="zh-TW" dirty="0"/>
              <a:t>(sharpening</a:t>
            </a:r>
            <a:r>
              <a:rPr lang="en-US" altLang="zh-TW" dirty="0" smtClean="0"/>
              <a:t>):</a:t>
            </a:r>
            <a:r>
              <a:rPr lang="zh-TW" altLang="en-US" dirty="0" smtClean="0"/>
              <a:t> 強化</a:t>
            </a:r>
            <a:r>
              <a:rPr lang="zh-TW" altLang="en-US" dirty="0"/>
              <a:t>影像中物體或景觀的邊緣效果。</a:t>
            </a:r>
          </a:p>
        </p:txBody>
      </p:sp>
    </p:spTree>
    <p:extLst>
      <p:ext uri="{BB962C8B-B14F-4D97-AF65-F5344CB8AC3E}">
        <p14:creationId xmlns:p14="http://schemas.microsoft.com/office/powerpoint/2010/main" val="98366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特徵擷取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要辨識某物體的條件就是先掌握其特徵！由於我們要辨識的是某個物件而非整張相片，因此需要提取所謂稱為「</a:t>
            </a:r>
            <a:r>
              <a:rPr lang="en-US" altLang="zh-TW" dirty="0"/>
              <a:t>Local features</a:t>
            </a:r>
            <a:r>
              <a:rPr lang="zh-TW" altLang="en-US" dirty="0"/>
              <a:t>」的</a:t>
            </a:r>
            <a:r>
              <a:rPr lang="zh-TW" altLang="en-US" dirty="0" smtClean="0"/>
              <a:t>特徵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900" y="3530107"/>
            <a:ext cx="705085" cy="62954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278" y="3057236"/>
            <a:ext cx="4632981" cy="34522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900" y="2767345"/>
            <a:ext cx="715238" cy="6207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528" y="4301636"/>
            <a:ext cx="713610" cy="63282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52" y="5086376"/>
            <a:ext cx="705086" cy="69456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5052" y="5975120"/>
            <a:ext cx="694933" cy="708046"/>
          </a:xfrm>
          <a:prstGeom prst="rect">
            <a:avLst/>
          </a:prstGeom>
        </p:spPr>
      </p:pic>
      <p:cxnSp>
        <p:nvCxnSpPr>
          <p:cNvPr id="12" name="直線單箭頭接點 11"/>
          <p:cNvCxnSpPr>
            <a:endCxn id="4" idx="1"/>
          </p:cNvCxnSpPr>
          <p:nvPr/>
        </p:nvCxnSpPr>
        <p:spPr>
          <a:xfrm flipV="1">
            <a:off x="4673600" y="3844877"/>
            <a:ext cx="3521300" cy="57389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endCxn id="6" idx="1"/>
          </p:cNvCxnSpPr>
          <p:nvPr/>
        </p:nvCxnSpPr>
        <p:spPr>
          <a:xfrm flipV="1">
            <a:off x="4248727" y="3077732"/>
            <a:ext cx="3946173" cy="83264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3528291" y="4555263"/>
            <a:ext cx="4666609" cy="6643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endCxn id="9" idx="1"/>
          </p:cNvCxnSpPr>
          <p:nvPr/>
        </p:nvCxnSpPr>
        <p:spPr>
          <a:xfrm flipV="1">
            <a:off x="4350327" y="5433658"/>
            <a:ext cx="3854725" cy="64507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0" idx="1"/>
          </p:cNvCxnSpPr>
          <p:nvPr/>
        </p:nvCxnSpPr>
        <p:spPr>
          <a:xfrm>
            <a:off x="5006109" y="4783338"/>
            <a:ext cx="3198943" cy="154580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53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特徵點偵測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在圖片中取得感興趣的關鍵點（可能為</a:t>
            </a:r>
            <a:r>
              <a:rPr lang="en-US" altLang="zh-TW" dirty="0"/>
              <a:t>edges</a:t>
            </a:r>
            <a:r>
              <a:rPr lang="zh-TW" altLang="en-US" dirty="0"/>
              <a:t>、</a:t>
            </a:r>
            <a:r>
              <a:rPr lang="en-US" altLang="zh-TW" dirty="0"/>
              <a:t>corners</a:t>
            </a:r>
            <a:r>
              <a:rPr lang="zh-TW" altLang="en-US" dirty="0"/>
              <a:t>或</a:t>
            </a:r>
            <a:r>
              <a:rPr lang="en-US" altLang="zh-TW" dirty="0"/>
              <a:t>blobs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05" y="3040343"/>
            <a:ext cx="7853975" cy="293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6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物件偵測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在影像</a:t>
            </a:r>
            <a:r>
              <a:rPr lang="zh-TW" altLang="en-US" sz="3200" dirty="0"/>
              <a:t>辨識中我們會遇到的幾個</a:t>
            </a:r>
            <a:r>
              <a:rPr lang="zh-TW" altLang="en-US" sz="3200" dirty="0" smtClean="0"/>
              <a:t>問題</a:t>
            </a:r>
            <a:endParaRPr lang="en-US" altLang="zh-TW" sz="3200" dirty="0" smtClean="0"/>
          </a:p>
          <a:p>
            <a:pPr lvl="1"/>
            <a:r>
              <a:rPr lang="zh-TW" altLang="en-US" sz="2800" dirty="0" smtClean="0"/>
              <a:t>圖片</a:t>
            </a:r>
            <a:r>
              <a:rPr lang="zh-TW" altLang="en-US" sz="2800" dirty="0"/>
              <a:t>中有幾個要辨識的物件 </a:t>
            </a:r>
            <a:r>
              <a:rPr lang="en-US" altLang="zh-TW" sz="2800" dirty="0"/>
              <a:t>(</a:t>
            </a:r>
            <a:r>
              <a:rPr lang="zh-TW" altLang="en-US" sz="2800" dirty="0"/>
              <a:t>影像切割，</a:t>
            </a:r>
            <a:r>
              <a:rPr lang="en-US" altLang="zh-TW" sz="2800" dirty="0"/>
              <a:t>Image Segmentation</a:t>
            </a:r>
            <a:r>
              <a:rPr lang="en-US" altLang="zh-TW" sz="2800" dirty="0" smtClean="0"/>
              <a:t>)</a:t>
            </a:r>
          </a:p>
          <a:p>
            <a:pPr lvl="1"/>
            <a:r>
              <a:rPr lang="zh-TW" altLang="en-US" sz="2800" dirty="0" smtClean="0"/>
              <a:t>他們</a:t>
            </a:r>
            <a:r>
              <a:rPr lang="zh-TW" altLang="en-US" sz="2800" dirty="0"/>
              <a:t>的位置在哪裡 </a:t>
            </a:r>
            <a:r>
              <a:rPr lang="en-US" altLang="zh-TW" sz="2800" dirty="0"/>
              <a:t>(</a:t>
            </a:r>
            <a:r>
              <a:rPr lang="zh-TW" altLang="en-US" sz="2800" dirty="0"/>
              <a:t>物件定位，</a:t>
            </a:r>
            <a:r>
              <a:rPr lang="en-US" altLang="zh-TW" sz="2800" dirty="0"/>
              <a:t>Object Localization</a:t>
            </a:r>
            <a:r>
              <a:rPr lang="en-US" altLang="zh-TW" sz="2800" dirty="0" smtClean="0"/>
              <a:t>)</a:t>
            </a:r>
          </a:p>
          <a:p>
            <a:pPr lvl="1"/>
            <a:r>
              <a:rPr lang="zh-TW" altLang="en-US" sz="2800" dirty="0" smtClean="0"/>
              <a:t>要</a:t>
            </a:r>
            <a:r>
              <a:rPr lang="zh-TW" altLang="en-US" sz="2800" dirty="0"/>
              <a:t>如何辨識</a:t>
            </a:r>
            <a:r>
              <a:rPr lang="en-US" altLang="zh-TW" sz="2800" dirty="0"/>
              <a:t>(</a:t>
            </a:r>
            <a:r>
              <a:rPr lang="zh-TW" altLang="en-US" sz="2800" dirty="0"/>
              <a:t>影像分類，</a:t>
            </a:r>
            <a:r>
              <a:rPr lang="en-US" altLang="zh-TW" sz="2800" dirty="0"/>
              <a:t>Image Classification</a:t>
            </a:r>
            <a:r>
              <a:rPr lang="en-US" altLang="zh-TW" sz="2800" dirty="0" smtClean="0"/>
              <a:t>)</a:t>
            </a:r>
          </a:p>
          <a:p>
            <a:r>
              <a:rPr lang="zh-TW" altLang="en-US" sz="3200" dirty="0" smtClean="0"/>
              <a:t>而</a:t>
            </a:r>
            <a:r>
              <a:rPr lang="zh-TW" altLang="en-US" sz="3200" dirty="0"/>
              <a:t>物件偵測 </a:t>
            </a:r>
            <a:r>
              <a:rPr lang="en-US" altLang="zh-TW" sz="3200" dirty="0"/>
              <a:t>(Object detection) </a:t>
            </a:r>
            <a:r>
              <a:rPr lang="zh-TW" altLang="en-US" sz="3200" dirty="0"/>
              <a:t>的技術，就算是物件定位與影像分類的完整解決方案。</a:t>
            </a:r>
          </a:p>
        </p:txBody>
      </p:sp>
    </p:spTree>
    <p:extLst>
      <p:ext uri="{BB962C8B-B14F-4D97-AF65-F5344CB8AC3E}">
        <p14:creationId xmlns:p14="http://schemas.microsoft.com/office/powerpoint/2010/main" val="1202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影片</a:t>
            </a:r>
            <a:r>
              <a:rPr lang="en-US" altLang="zh-TW" dirty="0"/>
              <a:t>(video):</a:t>
            </a:r>
            <a:r>
              <a:rPr lang="zh-TW" altLang="en-US" dirty="0"/>
              <a:t>泛指將動態影像以電訊號方式加以捕捉、紀錄、處理、儲存、傳送與重現的各種技術，背後的原理為一連串的靜態畫面</a:t>
            </a:r>
            <a:r>
              <a:rPr lang="en-US" altLang="zh-TW" dirty="0"/>
              <a:t>(Frame)</a:t>
            </a:r>
            <a:r>
              <a:rPr lang="zh-TW" altLang="en-US" dirty="0"/>
              <a:t>所組成</a:t>
            </a:r>
          </a:p>
          <a:p>
            <a:pPr lvl="1"/>
            <a:r>
              <a:rPr lang="en-US" altLang="zh-TW" dirty="0" smtClean="0"/>
              <a:t>FPS(Frames </a:t>
            </a:r>
            <a:r>
              <a:rPr lang="en-US" altLang="zh-TW" dirty="0"/>
              <a:t>P</a:t>
            </a:r>
            <a:r>
              <a:rPr lang="en-US" altLang="zh-TW" dirty="0" smtClean="0"/>
              <a:t>er Second)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284" y="3376255"/>
            <a:ext cx="6502747" cy="31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認識音訊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音訊可以有很多不同的分類方式，例如，若以發音的來源，可以大概分類如下： </a:t>
            </a:r>
            <a:endParaRPr lang="en-US" altLang="zh-TW" sz="3200" dirty="0" smtClean="0"/>
          </a:p>
          <a:p>
            <a:pPr lvl="1"/>
            <a:r>
              <a:rPr lang="zh-TW" altLang="en-US" sz="2800" dirty="0" smtClean="0"/>
              <a:t>生物</a:t>
            </a:r>
            <a:r>
              <a:rPr lang="zh-TW" altLang="en-US" sz="2800" dirty="0"/>
              <a:t>音</a:t>
            </a:r>
            <a:r>
              <a:rPr lang="en-US" altLang="zh-TW" sz="2800" dirty="0"/>
              <a:t>: </a:t>
            </a:r>
            <a:r>
              <a:rPr lang="zh-TW" altLang="en-US" sz="2800" dirty="0"/>
              <a:t>人聲 </a:t>
            </a:r>
            <a:r>
              <a:rPr lang="en-US" altLang="zh-TW" sz="2800" dirty="0"/>
              <a:t>(</a:t>
            </a:r>
            <a:r>
              <a:rPr lang="zh-TW" altLang="en-US" sz="2800" dirty="0"/>
              <a:t>語音</a:t>
            </a:r>
            <a:r>
              <a:rPr lang="en-US" altLang="zh-TW" sz="2800" dirty="0"/>
              <a:t>, human voice)</a:t>
            </a:r>
            <a:r>
              <a:rPr lang="zh-TW" altLang="en-US" sz="2800" dirty="0"/>
              <a:t>、狗聲、貓聲等。 </a:t>
            </a:r>
            <a:endParaRPr lang="en-US" altLang="zh-TW" sz="2800" dirty="0"/>
          </a:p>
          <a:p>
            <a:pPr lvl="1"/>
            <a:r>
              <a:rPr lang="zh-TW" altLang="en-US" sz="2800" dirty="0" smtClean="0"/>
              <a:t>非</a:t>
            </a:r>
            <a:r>
              <a:rPr lang="zh-TW" altLang="en-US" sz="2800" dirty="0"/>
              <a:t>生物音：引擎聲、關門聲、打雷聲、樂器聲等</a:t>
            </a:r>
          </a:p>
        </p:txBody>
      </p:sp>
    </p:spTree>
    <p:extLst>
      <p:ext uri="{BB962C8B-B14F-4D97-AF65-F5344CB8AC3E}">
        <p14:creationId xmlns:p14="http://schemas.microsoft.com/office/powerpoint/2010/main" val="221292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訊號的規律性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若以訊號的規律性，又可以分類如下： </a:t>
            </a:r>
            <a:endParaRPr lang="en-US" altLang="zh-TW" sz="3200" dirty="0" smtClean="0"/>
          </a:p>
          <a:p>
            <a:pPr lvl="1"/>
            <a:r>
              <a:rPr lang="zh-TW" altLang="en-US" sz="2800" dirty="0" smtClean="0"/>
              <a:t>準</a:t>
            </a:r>
            <a:r>
              <a:rPr lang="zh-TW" altLang="en-US" sz="2800" dirty="0"/>
              <a:t>週期音：波形具有規律性，可以看出週期的重複性，人耳可以感覺其穩定音高的存在，例如單音絃樂器、人聲清唱等。 </a:t>
            </a:r>
            <a:endParaRPr lang="en-US" altLang="zh-TW" sz="2800" dirty="0" smtClean="0"/>
          </a:p>
          <a:p>
            <a:pPr lvl="1"/>
            <a:r>
              <a:rPr lang="zh-TW" altLang="en-US" sz="2800" dirty="0" smtClean="0"/>
              <a:t>非</a:t>
            </a:r>
            <a:r>
              <a:rPr lang="zh-TW" altLang="en-US" sz="2800" dirty="0"/>
              <a:t>週期音：波形不具規律性，看不出明顯的週期，人耳無法感覺出穩定音高的存在，例如打雷聲、拍手聲、敲鑼打鼓聲、人聲中的氣音等。</a:t>
            </a:r>
          </a:p>
        </p:txBody>
      </p:sp>
    </p:spTree>
    <p:extLst>
      <p:ext uri="{BB962C8B-B14F-4D97-AF65-F5344CB8AC3E}">
        <p14:creationId xmlns:p14="http://schemas.microsoft.com/office/powerpoint/2010/main" val="323686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音訊資料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786" y="1417638"/>
            <a:ext cx="7078063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音訊特徵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在一個特定音框內，我們可以觀察到的三個主要聲音特徵可說明如下： </a:t>
            </a:r>
            <a:endParaRPr lang="en-US" altLang="zh-TW" sz="3200" dirty="0" smtClean="0"/>
          </a:p>
          <a:p>
            <a:pPr lvl="1"/>
            <a:r>
              <a:rPr lang="zh-TW" altLang="en-US" sz="2800" dirty="0" smtClean="0"/>
              <a:t>音量</a:t>
            </a:r>
            <a:r>
              <a:rPr lang="zh-TW" altLang="en-US" sz="2800" dirty="0"/>
              <a:t>（</a:t>
            </a:r>
            <a:r>
              <a:rPr lang="en-US" altLang="zh-TW" sz="2800" dirty="0"/>
              <a:t>Volume</a:t>
            </a:r>
            <a:r>
              <a:rPr lang="zh-TW" altLang="en-US" sz="2800" dirty="0"/>
              <a:t>）：代表</a:t>
            </a:r>
            <a:r>
              <a:rPr lang="zh-TW" altLang="en-US" sz="2800" dirty="0">
                <a:solidFill>
                  <a:schemeClr val="accent4">
                    <a:lumMod val="75000"/>
                  </a:schemeClr>
                </a:solidFill>
              </a:rPr>
              <a:t>聲音的大小</a:t>
            </a:r>
            <a:r>
              <a:rPr lang="zh-TW" altLang="en-US" sz="2800" dirty="0"/>
              <a:t>，可由聲音訊號的</a:t>
            </a:r>
            <a:r>
              <a:rPr lang="zh-TW" altLang="en-US" sz="2800" dirty="0">
                <a:solidFill>
                  <a:schemeClr val="accent4">
                    <a:lumMod val="75000"/>
                  </a:schemeClr>
                </a:solidFill>
              </a:rPr>
              <a:t>震幅</a:t>
            </a:r>
            <a:r>
              <a:rPr lang="zh-TW" altLang="en-US" sz="2800" dirty="0"/>
              <a:t>來類比，又稱為能量（</a:t>
            </a:r>
            <a:r>
              <a:rPr lang="en-US" altLang="zh-TW" sz="2800" dirty="0"/>
              <a:t>Energy</a:t>
            </a:r>
            <a:r>
              <a:rPr lang="zh-TW" altLang="en-US" sz="2800" dirty="0"/>
              <a:t>）或強度（</a:t>
            </a:r>
            <a:r>
              <a:rPr lang="en-US" altLang="zh-TW" sz="2800" dirty="0"/>
              <a:t>Intensity</a:t>
            </a:r>
            <a:r>
              <a:rPr lang="zh-TW" altLang="en-US" sz="2800" dirty="0"/>
              <a:t>）等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pPr lvl="1"/>
            <a:r>
              <a:rPr lang="zh-TW" altLang="en-US" sz="2800" dirty="0" smtClean="0"/>
              <a:t>音高</a:t>
            </a:r>
            <a:r>
              <a:rPr lang="zh-TW" altLang="en-US" sz="2800" dirty="0"/>
              <a:t>（</a:t>
            </a:r>
            <a:r>
              <a:rPr lang="en-US" altLang="zh-TW" sz="2800" dirty="0"/>
              <a:t>Pitch</a:t>
            </a:r>
            <a:r>
              <a:rPr lang="zh-TW" altLang="en-US" sz="2800" dirty="0"/>
              <a:t>）：代表</a:t>
            </a:r>
            <a:r>
              <a:rPr lang="zh-TW" altLang="en-US" sz="2800" dirty="0">
                <a:solidFill>
                  <a:schemeClr val="accent4">
                    <a:lumMod val="75000"/>
                  </a:schemeClr>
                </a:solidFill>
              </a:rPr>
              <a:t>聲音的高低</a:t>
            </a:r>
            <a:r>
              <a:rPr lang="zh-TW" altLang="en-US" sz="2800" dirty="0"/>
              <a:t>，可由</a:t>
            </a:r>
            <a:r>
              <a:rPr lang="zh-TW" altLang="en-US" sz="2800" dirty="0">
                <a:solidFill>
                  <a:schemeClr val="accent4">
                    <a:lumMod val="75000"/>
                  </a:schemeClr>
                </a:solidFill>
              </a:rPr>
              <a:t>基本頻率</a:t>
            </a:r>
            <a:r>
              <a:rPr lang="zh-TW" altLang="en-US" sz="2800" dirty="0"/>
              <a:t>（</a:t>
            </a:r>
            <a:r>
              <a:rPr lang="en-US" altLang="zh-TW" sz="2800" dirty="0"/>
              <a:t>Fundamental Frequency</a:t>
            </a:r>
            <a:r>
              <a:rPr lang="zh-TW" altLang="en-US" sz="2800" dirty="0"/>
              <a:t>）來類比，這是基本週期（</a:t>
            </a:r>
            <a:r>
              <a:rPr lang="en-US" altLang="zh-TW" sz="2800" dirty="0"/>
              <a:t>Fundamental Period</a:t>
            </a:r>
            <a:r>
              <a:rPr lang="zh-TW" altLang="en-US" sz="2800" dirty="0"/>
              <a:t>）的倒數。 </a:t>
            </a:r>
            <a:endParaRPr lang="en-US" altLang="zh-TW" sz="2800" dirty="0" smtClean="0"/>
          </a:p>
          <a:p>
            <a:pPr lvl="1"/>
            <a:r>
              <a:rPr lang="zh-TW" altLang="en-US" sz="2800" dirty="0" smtClean="0"/>
              <a:t>音色</a:t>
            </a:r>
            <a:r>
              <a:rPr lang="zh-TW" altLang="en-US" sz="2800" dirty="0"/>
              <a:t>（</a:t>
            </a:r>
            <a:r>
              <a:rPr lang="en-US" altLang="zh-TW" sz="2800" dirty="0"/>
              <a:t>Timbre</a:t>
            </a:r>
            <a:r>
              <a:rPr lang="zh-TW" altLang="en-US" sz="2800" dirty="0"/>
              <a:t>）：代表</a:t>
            </a:r>
            <a:r>
              <a:rPr lang="zh-TW" altLang="en-US" sz="2800" dirty="0">
                <a:solidFill>
                  <a:schemeClr val="accent4">
                    <a:lumMod val="75000"/>
                  </a:schemeClr>
                </a:solidFill>
              </a:rPr>
              <a:t>聲音的內容</a:t>
            </a:r>
            <a:r>
              <a:rPr lang="zh-TW" altLang="en-US" sz="2800" dirty="0"/>
              <a:t>（例如英文的母音），可由</a:t>
            </a:r>
            <a:r>
              <a:rPr lang="zh-TW" altLang="en-US" sz="2800" dirty="0">
                <a:solidFill>
                  <a:schemeClr val="accent4">
                    <a:lumMod val="75000"/>
                  </a:schemeClr>
                </a:solidFill>
              </a:rPr>
              <a:t>每一個波形在一個基本週期的變化</a:t>
            </a:r>
            <a:r>
              <a:rPr lang="zh-TW" altLang="en-US" sz="2800" dirty="0"/>
              <a:t>來類比。 </a:t>
            </a:r>
          </a:p>
        </p:txBody>
      </p:sp>
    </p:spTree>
    <p:extLst>
      <p:ext uri="{BB962C8B-B14F-4D97-AF65-F5344CB8AC3E}">
        <p14:creationId xmlns:p14="http://schemas.microsoft.com/office/powerpoint/2010/main" val="4365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自然語言</a:t>
            </a:r>
            <a:r>
              <a:rPr lang="zh-TW" altLang="en-US" sz="4400" dirty="0" smtClean="0"/>
              <a:t>處理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詞嵌入向量 </a:t>
            </a:r>
            <a:r>
              <a:rPr lang="en-US" altLang="zh-TW" dirty="0"/>
              <a:t>(Word2vec)</a:t>
            </a:r>
            <a:endParaRPr lang="en-US" altLang="zh-TW" dirty="0" smtClean="0"/>
          </a:p>
          <a:p>
            <a:r>
              <a:rPr lang="zh-TW" altLang="en-US" dirty="0"/>
              <a:t>語法分析</a:t>
            </a:r>
            <a:r>
              <a:rPr lang="en-US" altLang="zh-TW" dirty="0"/>
              <a:t>/</a:t>
            </a:r>
            <a:r>
              <a:rPr lang="zh-TW" altLang="en-US" dirty="0"/>
              <a:t>剖析（</a:t>
            </a:r>
            <a:r>
              <a:rPr lang="en-US" altLang="zh-TW" dirty="0"/>
              <a:t>Syntactic analysis/Parsing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zh-TW" altLang="en-US" dirty="0"/>
              <a:t>詞性標註（</a:t>
            </a:r>
            <a:r>
              <a:rPr lang="en-US" altLang="zh-TW" dirty="0"/>
              <a:t>Part-of-speech tagging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zh-TW" altLang="en-US" dirty="0"/>
              <a:t>語意分析（</a:t>
            </a:r>
            <a:r>
              <a:rPr lang="en-US" altLang="zh-TW" dirty="0"/>
              <a:t>Semantic analysis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zh-TW" altLang="fr-FR" dirty="0"/>
              <a:t>文字情感分析（</a:t>
            </a:r>
            <a:r>
              <a:rPr lang="fr-FR" altLang="zh-TW" dirty="0"/>
              <a:t>Sentiment analysis</a:t>
            </a:r>
            <a:r>
              <a:rPr lang="zh-TW" altLang="fr-FR" dirty="0"/>
              <a:t>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360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音訊特徵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 smtClean="0"/>
              <a:t>音量大小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 smtClean="0"/>
              <a:t>音高高低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236" y="3013649"/>
            <a:ext cx="3648584" cy="210531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113" y="3095327"/>
            <a:ext cx="3724795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2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音訊數位化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真實世界中的聲波是連續的類比訊號，如果要將聲波數位化，變成一個個離散的數位訊號，就必須對聲音訊號做「取樣」的動作，取樣的資料因為具有相同型態，多以陣列的資料結構存放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145" y="2899422"/>
            <a:ext cx="7592355" cy="378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3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音訊資料處理</a:t>
            </a:r>
            <a:endParaRPr lang="zh-TW" altLang="en-US" sz="4000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音訊編碼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將聲音用數位化的方式編碼並儲存</a:t>
            </a:r>
            <a:endParaRPr lang="en-US" altLang="zh-TW" sz="3200" dirty="0" smtClean="0"/>
          </a:p>
          <a:p>
            <a:r>
              <a:rPr lang="zh-TW" altLang="en-US" sz="3200" dirty="0" smtClean="0"/>
              <a:t>音量調整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調整音訊的音量</a:t>
            </a:r>
            <a:endParaRPr lang="en-US" altLang="zh-TW" sz="3200" dirty="0" smtClean="0"/>
          </a:p>
          <a:p>
            <a:r>
              <a:rPr lang="zh-TW" altLang="en-US" sz="3200" dirty="0" smtClean="0"/>
              <a:t>音訊拼接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將音訊做剪接的操作</a:t>
            </a:r>
            <a:endParaRPr lang="en-US" altLang="zh-TW" sz="3200" dirty="0" smtClean="0"/>
          </a:p>
          <a:p>
            <a:r>
              <a:rPr lang="zh-TW" altLang="en-US" sz="3200" dirty="0"/>
              <a:t>音訊</a:t>
            </a:r>
            <a:r>
              <a:rPr lang="zh-TW" altLang="en-US" sz="3200" dirty="0" smtClean="0"/>
              <a:t>反轉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將音訊做反轉</a:t>
            </a:r>
            <a:endParaRPr lang="en-US" altLang="zh-TW" sz="3200" dirty="0" smtClean="0"/>
          </a:p>
          <a:p>
            <a:r>
              <a:rPr lang="zh-TW" altLang="en-US" sz="3200" dirty="0" smtClean="0"/>
              <a:t>音訊合成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將多個音訊疊加並合成為新的音訊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1313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什麼是一個字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 smtClean="0"/>
              <a:t>英文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smtClean="0"/>
              <a:t>Lemma: cat = cats</a:t>
            </a:r>
          </a:p>
          <a:p>
            <a:pPr lvl="1"/>
            <a:r>
              <a:rPr lang="en-US" altLang="zh-TW" dirty="0" err="1" smtClean="0"/>
              <a:t>Wordform</a:t>
            </a:r>
            <a:r>
              <a:rPr lang="en-US" altLang="zh-TW" dirty="0" smtClean="0"/>
              <a:t>: cat != cats</a:t>
            </a:r>
          </a:p>
          <a:p>
            <a:r>
              <a:rPr lang="en-US" altLang="zh-TW" dirty="0" smtClean="0"/>
              <a:t> </a:t>
            </a:r>
            <a:r>
              <a:rPr lang="zh-TW" altLang="en-US" dirty="0" smtClean="0"/>
              <a:t>中文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葡萄、蜻蜓、蚯蚓、車門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572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什麼是一個字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/>
              <a:t>字符</a:t>
            </a:r>
            <a:r>
              <a:rPr lang="en-US" altLang="zh-TW" dirty="0"/>
              <a:t>(character):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獨立的字符就是字符表裡能找到的字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例如</a:t>
            </a:r>
            <a:r>
              <a:rPr lang="en-US" altLang="zh-TW" dirty="0" smtClean="0"/>
              <a:t>:</a:t>
            </a:r>
            <a:r>
              <a:rPr lang="zh-TW" altLang="en-US" dirty="0" smtClean="0"/>
              <a:t>蜻、蜓</a:t>
            </a:r>
            <a:endParaRPr lang="en-US" altLang="zh-TW" dirty="0"/>
          </a:p>
          <a:p>
            <a:r>
              <a:rPr lang="zh-TW" altLang="en-US" dirty="0"/>
              <a:t>字</a:t>
            </a:r>
            <a:r>
              <a:rPr lang="en-US" altLang="zh-TW" dirty="0"/>
              <a:t>(word</a:t>
            </a:r>
            <a:r>
              <a:rPr lang="en-US" altLang="zh-TW" dirty="0" smtClean="0"/>
              <a:t>):</a:t>
            </a:r>
          </a:p>
          <a:p>
            <a:pPr lvl="1"/>
            <a:r>
              <a:rPr lang="zh-TW" altLang="en-US" dirty="0"/>
              <a:t>句子裡具有獨立意義的</a:t>
            </a:r>
            <a:r>
              <a:rPr lang="zh-TW" altLang="en-US" dirty="0" smtClean="0"/>
              <a:t>單位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例如</a:t>
            </a:r>
            <a:r>
              <a:rPr lang="en-US" altLang="zh-TW" dirty="0" smtClean="0"/>
              <a:t>:</a:t>
            </a:r>
            <a:r>
              <a:rPr lang="zh-TW" altLang="en-US" dirty="0" smtClean="0"/>
              <a:t>蜻蜓、葡萄</a:t>
            </a:r>
            <a:endParaRPr lang="en-US" altLang="zh-TW" dirty="0"/>
          </a:p>
          <a:p>
            <a:r>
              <a:rPr lang="zh-TW" altLang="en-US" dirty="0"/>
              <a:t>詞</a:t>
            </a:r>
            <a:r>
              <a:rPr lang="en-US" altLang="zh-TW" dirty="0"/>
              <a:t>(phrase):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字</a:t>
            </a:r>
            <a:r>
              <a:rPr lang="en-US" altLang="zh-TW" dirty="0"/>
              <a:t>+</a:t>
            </a:r>
            <a:r>
              <a:rPr lang="zh-TW" altLang="en-US" dirty="0"/>
              <a:t>詞綴</a:t>
            </a:r>
            <a:r>
              <a:rPr lang="en-US" altLang="zh-TW" dirty="0"/>
              <a:t>(</a:t>
            </a:r>
            <a:r>
              <a:rPr lang="zh-TW" altLang="en-US" dirty="0"/>
              <a:t>構詞</a:t>
            </a:r>
            <a:r>
              <a:rPr lang="en-US" altLang="zh-TW" dirty="0"/>
              <a:t>/</a:t>
            </a:r>
            <a:r>
              <a:rPr lang="zh-TW" altLang="en-US" dirty="0"/>
              <a:t>句法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例如</a:t>
            </a:r>
            <a:r>
              <a:rPr lang="en-US" altLang="zh-TW" dirty="0" smtClean="0"/>
              <a:t>:</a:t>
            </a:r>
            <a:r>
              <a:rPr lang="zh-TW" altLang="en-US" dirty="0" smtClean="0"/>
              <a:t>很高興、很討厭</a:t>
            </a:r>
            <a:endParaRPr lang="en-US" altLang="zh-TW" dirty="0"/>
          </a:p>
          <a:p>
            <a:r>
              <a:rPr lang="zh-TW" altLang="en-US" dirty="0"/>
              <a:t>符記</a:t>
            </a:r>
            <a:r>
              <a:rPr lang="en-US" altLang="zh-TW" dirty="0"/>
              <a:t>(token):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文字</a:t>
            </a:r>
            <a:r>
              <a:rPr lang="zh-TW" altLang="en-US" dirty="0"/>
              <a:t>經過切分之後的單位結果</a:t>
            </a:r>
            <a:endParaRPr lang="en-US" altLang="zh-TW" dirty="0"/>
          </a:p>
          <a:p>
            <a:pPr lvl="1"/>
            <a:r>
              <a:rPr lang="zh-TW" altLang="en-US" dirty="0" smtClean="0"/>
              <a:t>例如</a:t>
            </a:r>
            <a:r>
              <a:rPr lang="en-US" altLang="zh-TW" dirty="0" smtClean="0"/>
              <a:t>:</a:t>
            </a:r>
            <a:r>
              <a:rPr lang="zh-TW" altLang="en-US" dirty="0"/>
              <a:t>我</a:t>
            </a:r>
            <a:r>
              <a:rPr lang="zh-TW" altLang="en-US" dirty="0" smtClean="0"/>
              <a:t>的</a:t>
            </a:r>
            <a:r>
              <a:rPr lang="en-US" altLang="zh-TW" dirty="0" smtClean="0"/>
              <a:t>\</a:t>
            </a:r>
            <a:r>
              <a:rPr lang="zh-TW" altLang="en-US" dirty="0" smtClean="0"/>
              <a:t>興趣</a:t>
            </a:r>
            <a:r>
              <a:rPr lang="en-US" altLang="zh-TW" dirty="0" smtClean="0"/>
              <a:t>\</a:t>
            </a:r>
            <a:r>
              <a:rPr lang="zh-TW" altLang="en-US" dirty="0" smtClean="0"/>
              <a:t>是看</a:t>
            </a:r>
            <a:r>
              <a:rPr lang="en-US" altLang="zh-TW" dirty="0" smtClean="0"/>
              <a:t>\</a:t>
            </a:r>
            <a:r>
              <a:rPr lang="zh-TW" altLang="en-US" dirty="0" smtClean="0"/>
              <a:t>電影</a:t>
            </a:r>
            <a:r>
              <a:rPr lang="en-US" altLang="zh-TW" dirty="0" smtClean="0"/>
              <a:t>\</a:t>
            </a:r>
            <a:r>
              <a:rPr lang="zh-TW" altLang="en-US" dirty="0" smtClean="0"/>
              <a:t>和讀</a:t>
            </a:r>
            <a:r>
              <a:rPr lang="en-US" altLang="zh-TW" dirty="0" smtClean="0"/>
              <a:t>\</a:t>
            </a:r>
            <a:r>
              <a:rPr lang="zh-TW" altLang="en-US" dirty="0" smtClean="0"/>
              <a:t>小說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912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文字資料前處理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斷句</a:t>
            </a:r>
            <a:endParaRPr lang="en-US" altLang="zh-TW" sz="3200" dirty="0" smtClean="0"/>
          </a:p>
          <a:p>
            <a:pPr lvl="1"/>
            <a:r>
              <a:rPr lang="zh-TW" altLang="en-US" sz="2800" dirty="0"/>
              <a:t>去除標點符號</a:t>
            </a:r>
            <a:endParaRPr lang="en-US" altLang="zh-TW" sz="2800" dirty="0" smtClean="0"/>
          </a:p>
          <a:p>
            <a:r>
              <a:rPr lang="zh-TW" altLang="en-US" sz="3200" dirty="0" smtClean="0"/>
              <a:t>斷詞</a:t>
            </a:r>
            <a:r>
              <a:rPr lang="en-US" altLang="zh-TW" sz="3200" dirty="0" smtClean="0"/>
              <a:t>/</a:t>
            </a:r>
            <a:r>
              <a:rPr lang="zh-TW" altLang="en-US" sz="3200" dirty="0" smtClean="0"/>
              <a:t>分詞</a:t>
            </a:r>
            <a:endParaRPr lang="en-US" altLang="zh-TW" sz="3200" dirty="0" smtClean="0"/>
          </a:p>
          <a:p>
            <a:pPr lvl="1"/>
            <a:r>
              <a:rPr lang="zh-TW" altLang="en-US" sz="2800" dirty="0"/>
              <a:t>找出有意義的詞彙</a:t>
            </a:r>
            <a:endParaRPr lang="en-US" altLang="zh-TW" sz="2800" dirty="0" smtClean="0"/>
          </a:p>
          <a:p>
            <a:r>
              <a:rPr lang="zh-TW" altLang="en-US" sz="3200" dirty="0"/>
              <a:t>去除</a:t>
            </a:r>
            <a:r>
              <a:rPr lang="zh-TW" altLang="en-US" sz="3200" dirty="0" smtClean="0"/>
              <a:t>語意意涵較</a:t>
            </a:r>
            <a:r>
              <a:rPr lang="zh-TW" altLang="en-US" sz="3200" dirty="0"/>
              <a:t>低的</a:t>
            </a:r>
            <a:r>
              <a:rPr lang="zh-TW" altLang="en-US" sz="3200" dirty="0" smtClean="0"/>
              <a:t>詞彙</a:t>
            </a:r>
            <a:endParaRPr lang="en-US" altLang="zh-TW" sz="3200" dirty="0" smtClean="0"/>
          </a:p>
          <a:p>
            <a:pPr marL="365760" lvl="1" indent="0">
              <a:buNone/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9897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斷</a:t>
            </a:r>
            <a:r>
              <a:rPr lang="zh-TW" altLang="en-US" sz="4400" dirty="0" smtClean="0"/>
              <a:t>詞</a:t>
            </a:r>
            <a:r>
              <a:rPr lang="en-US" altLang="zh-TW" sz="4400" dirty="0" smtClean="0"/>
              <a:t>/</a:t>
            </a:r>
            <a:r>
              <a:rPr lang="zh-TW" altLang="en-US" sz="4400" dirty="0" smtClean="0"/>
              <a:t>分詞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「斷詞」，指的是能夠讓電腦把詞彙以「意義」為單位切割</a:t>
            </a:r>
            <a:r>
              <a:rPr lang="zh-TW" altLang="en-US" dirty="0" smtClean="0"/>
              <a:t>出來</a:t>
            </a:r>
            <a:endParaRPr lang="en-US" altLang="zh-TW" dirty="0"/>
          </a:p>
          <a:p>
            <a:r>
              <a:rPr lang="zh-TW" altLang="en-US" dirty="0"/>
              <a:t>例如以下句子</a:t>
            </a:r>
            <a:r>
              <a:rPr lang="en-US" altLang="zh-TW" dirty="0"/>
              <a:t>:</a:t>
            </a:r>
            <a:r>
              <a:rPr lang="zh-TW" altLang="en-US" dirty="0" smtClean="0"/>
              <a:t>「我的興趣是看電影和讀書」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「</a:t>
            </a:r>
            <a:r>
              <a:rPr lang="zh-TW" altLang="en-US" dirty="0"/>
              <a:t>我的興</a:t>
            </a:r>
            <a:r>
              <a:rPr lang="en-US" altLang="zh-TW" dirty="0"/>
              <a:t>\</a:t>
            </a:r>
            <a:r>
              <a:rPr lang="zh-TW" altLang="en-US" dirty="0"/>
              <a:t>趣是</a:t>
            </a:r>
            <a:r>
              <a:rPr lang="zh-TW" altLang="en-US" dirty="0" smtClean="0"/>
              <a:t>看電</a:t>
            </a:r>
            <a:r>
              <a:rPr lang="en-US" altLang="zh-TW" dirty="0"/>
              <a:t>\</a:t>
            </a:r>
            <a:r>
              <a:rPr lang="zh-TW" altLang="en-US" dirty="0"/>
              <a:t>影和讀</a:t>
            </a:r>
            <a:r>
              <a:rPr lang="en-US" altLang="zh-TW" dirty="0"/>
              <a:t>\</a:t>
            </a:r>
            <a:r>
              <a:rPr lang="zh-TW" altLang="en-US" dirty="0"/>
              <a:t>書」像這樣分組是不符合現實世界的</a:t>
            </a:r>
            <a:r>
              <a:rPr lang="zh-TW" altLang="en-US" dirty="0" smtClean="0"/>
              <a:t>意義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「</a:t>
            </a:r>
            <a:r>
              <a:rPr lang="zh-TW" altLang="en-US" dirty="0"/>
              <a:t>我</a:t>
            </a:r>
            <a:r>
              <a:rPr lang="en-US" altLang="zh-TW" dirty="0"/>
              <a:t>\</a:t>
            </a:r>
            <a:r>
              <a:rPr lang="zh-TW" altLang="en-US" dirty="0"/>
              <a:t>的</a:t>
            </a:r>
            <a:r>
              <a:rPr lang="en-US" altLang="zh-TW" dirty="0"/>
              <a:t>\</a:t>
            </a:r>
            <a:r>
              <a:rPr lang="zh-TW" altLang="en-US" dirty="0"/>
              <a:t>興趣</a:t>
            </a:r>
            <a:r>
              <a:rPr lang="en-US" altLang="zh-TW" dirty="0"/>
              <a:t>\</a:t>
            </a:r>
            <a:r>
              <a:rPr lang="zh-TW" altLang="en-US" dirty="0"/>
              <a:t>是</a:t>
            </a:r>
            <a:r>
              <a:rPr lang="en-US" altLang="zh-TW" dirty="0"/>
              <a:t>\</a:t>
            </a:r>
            <a:r>
              <a:rPr lang="zh-TW" altLang="en-US" dirty="0"/>
              <a:t>看</a:t>
            </a:r>
            <a:r>
              <a:rPr lang="en-US" altLang="zh-TW" dirty="0"/>
              <a:t>\</a:t>
            </a:r>
            <a:r>
              <a:rPr lang="zh-TW" altLang="en-US" dirty="0"/>
              <a:t>電影</a:t>
            </a:r>
            <a:r>
              <a:rPr lang="en-US" altLang="zh-TW" dirty="0"/>
              <a:t>\</a:t>
            </a:r>
            <a:r>
              <a:rPr lang="zh-TW" altLang="en-US" dirty="0"/>
              <a:t>和</a:t>
            </a:r>
            <a:r>
              <a:rPr lang="en-US" altLang="zh-TW" dirty="0"/>
              <a:t>\</a:t>
            </a:r>
            <a:r>
              <a:rPr lang="zh-TW" altLang="en-US" dirty="0"/>
              <a:t>讀書</a:t>
            </a:r>
            <a:r>
              <a:rPr lang="zh-TW" altLang="en-US" dirty="0" smtClean="0"/>
              <a:t>」透過斷詞技術就可以取得這樣的詞彙。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099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斷詞</a:t>
            </a:r>
            <a:r>
              <a:rPr lang="en-US" altLang="zh-TW" sz="4400" dirty="0"/>
              <a:t>/</a:t>
            </a:r>
            <a:r>
              <a:rPr lang="zh-TW" altLang="en-US" sz="4400" dirty="0"/>
              <a:t>分詞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/>
              <a:t>基於設定好的單位切分：</a:t>
            </a:r>
            <a:r>
              <a:rPr lang="zh-TW" altLang="en-US" dirty="0" smtClean="0"/>
              <a:t>將整個字符串以</a:t>
            </a:r>
            <a:r>
              <a:rPr lang="zh-TW" altLang="en-US" dirty="0"/>
              <a:t>固定</a:t>
            </a:r>
            <a:r>
              <a:rPr lang="zh-TW" altLang="en-US" dirty="0" smtClean="0"/>
              <a:t>單位來切分，例如</a:t>
            </a:r>
            <a:r>
              <a:rPr lang="en-US" altLang="zh-TW" dirty="0" smtClean="0"/>
              <a:t>N-Gram</a:t>
            </a:r>
          </a:p>
          <a:p>
            <a:r>
              <a:rPr lang="zh-TW" altLang="en-US" b="1" dirty="0" smtClean="0"/>
              <a:t>基於</a:t>
            </a:r>
            <a:r>
              <a:rPr lang="zh-TW" altLang="en-US" b="1" dirty="0"/>
              <a:t>詞典的分詞法</a:t>
            </a:r>
            <a:r>
              <a:rPr lang="zh-TW" altLang="en-US" b="1" dirty="0" smtClean="0"/>
              <a:t>：</a:t>
            </a:r>
            <a:r>
              <a:rPr lang="zh-TW" altLang="en-US" dirty="0" smtClean="0"/>
              <a:t>將待匹配的</a:t>
            </a:r>
            <a:r>
              <a:rPr lang="zh-TW" altLang="en-US" dirty="0"/>
              <a:t>字符串和一個已建立好的詞典中的詞進行匹配，通常會採用雙向匹配的方法，但這方法的能力有限</a:t>
            </a:r>
            <a:r>
              <a:rPr lang="zh-TW" altLang="en-US" dirty="0" smtClean="0"/>
              <a:t>，例如像是</a:t>
            </a:r>
            <a:r>
              <a:rPr lang="zh-TW" altLang="en-US" dirty="0"/>
              <a:t>新發明的詞就無法進行</a:t>
            </a:r>
            <a:r>
              <a:rPr lang="zh-TW" altLang="en-US" dirty="0" smtClean="0"/>
              <a:t>匹配</a:t>
            </a:r>
            <a:endParaRPr lang="en-US" altLang="zh-TW" dirty="0"/>
          </a:p>
          <a:p>
            <a:r>
              <a:rPr lang="zh-TW" altLang="en-US" b="1" dirty="0" smtClean="0"/>
              <a:t>統計</a:t>
            </a:r>
            <a:r>
              <a:rPr lang="zh-TW" altLang="en-US" b="1" dirty="0"/>
              <a:t>的機器學習算法</a:t>
            </a:r>
            <a:r>
              <a:rPr lang="zh-TW" altLang="en-US" dirty="0"/>
              <a:t>：如</a:t>
            </a:r>
            <a:r>
              <a:rPr lang="en-US" altLang="zh-TW" dirty="0"/>
              <a:t>HMM</a:t>
            </a:r>
            <a:r>
              <a:rPr lang="zh-TW" altLang="en-US" dirty="0"/>
              <a:t>，</a:t>
            </a:r>
            <a:r>
              <a:rPr lang="en-US" altLang="zh-TW" dirty="0"/>
              <a:t>CRF (Conditional Random Field)</a:t>
            </a:r>
            <a:r>
              <a:rPr lang="zh-TW" altLang="en-US" dirty="0" smtClean="0"/>
              <a:t>，常見中文斷詞</a:t>
            </a:r>
            <a:r>
              <a:rPr lang="en-US" altLang="zh-TW" dirty="0" err="1" smtClean="0"/>
              <a:t>Jieba</a:t>
            </a:r>
            <a:r>
              <a:rPr lang="zh-TW" altLang="en-US" dirty="0" smtClean="0"/>
              <a:t>套件</a:t>
            </a:r>
            <a:r>
              <a:rPr lang="zh-TW" altLang="en-US" dirty="0"/>
              <a:t>，</a:t>
            </a:r>
            <a:r>
              <a:rPr lang="zh-TW" altLang="en-US" dirty="0" smtClean="0"/>
              <a:t>對於</a:t>
            </a:r>
            <a:r>
              <a:rPr lang="zh-TW" altLang="en-US" dirty="0"/>
              <a:t>不存在於字典的字詞就是用統計的方法來處理</a:t>
            </a:r>
            <a:r>
              <a:rPr lang="zh-TW" altLang="en-US" dirty="0" smtClean="0"/>
              <a:t>的</a:t>
            </a:r>
          </a:p>
          <a:p>
            <a:r>
              <a:rPr lang="zh-TW" altLang="en-US" b="1" dirty="0" smtClean="0"/>
              <a:t>深度學習的算法</a:t>
            </a:r>
            <a:r>
              <a:rPr lang="zh-TW" altLang="en-US" dirty="0" smtClean="0"/>
              <a:t>：例如使用</a:t>
            </a:r>
            <a:r>
              <a:rPr lang="en-US" altLang="zh-TW" dirty="0" smtClean="0"/>
              <a:t>LSTM</a:t>
            </a:r>
            <a:r>
              <a:rPr lang="zh-TW" altLang="en-US" dirty="0" smtClean="0"/>
              <a:t>模型，深度學習的方法應該算是比較新的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08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數學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60_TF02787947.potx" id="{CA6F56C2-3862-459D-931B-5489B8C74ABE}" vid="{493EA9E0-9B5A-4828-8580-9A067870566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</Template>
  <TotalTime>7311</TotalTime>
  <Words>2164</Words>
  <Application>Microsoft Office PowerPoint</Application>
  <PresentationFormat>寬螢幕</PresentationFormat>
  <Paragraphs>200</Paragraphs>
  <Slides>42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6" baseType="lpstr">
      <vt:lpstr>Euphemia</vt:lpstr>
      <vt:lpstr>Microsoft JhengHei UI</vt:lpstr>
      <vt:lpstr>Arial</vt:lpstr>
      <vt:lpstr>數學 16x9</vt:lpstr>
      <vt:lpstr>多媒體程式設計 簡介</vt:lpstr>
      <vt:lpstr>認識多媒體資料</vt:lpstr>
      <vt:lpstr>文字資訊處理</vt:lpstr>
      <vt:lpstr>自然語言處理</vt:lpstr>
      <vt:lpstr>什麼是一個字?</vt:lpstr>
      <vt:lpstr>什麼是一個字?</vt:lpstr>
      <vt:lpstr>文字資料前處理</vt:lpstr>
      <vt:lpstr>斷詞/分詞</vt:lpstr>
      <vt:lpstr>斷詞/分詞</vt:lpstr>
      <vt:lpstr>N-Gram 斷詞法</vt:lpstr>
      <vt:lpstr>基於詞典的分詞法</vt:lpstr>
      <vt:lpstr>統計的機器學習算法</vt:lpstr>
      <vt:lpstr>去除語意意涵較低的詞彙</vt:lpstr>
      <vt:lpstr>TF-IDF （Term Frequency - Inverse Document Frequency）</vt:lpstr>
      <vt:lpstr>TF-IDF</vt:lpstr>
      <vt:lpstr>詞嵌入向量 </vt:lpstr>
      <vt:lpstr>詞嵌入向量 </vt:lpstr>
      <vt:lpstr>認識影像</vt:lpstr>
      <vt:lpstr>相片</vt:lpstr>
      <vt:lpstr>圖像</vt:lpstr>
      <vt:lpstr>圖像</vt:lpstr>
      <vt:lpstr>二元圖像</vt:lpstr>
      <vt:lpstr>灰度圖像</vt:lpstr>
      <vt:lpstr>彩色圖像</vt:lpstr>
      <vt:lpstr>像素(Pixel) 和 解析度(Resolution)</vt:lpstr>
      <vt:lpstr>影像檔案格式(image file formats)</vt:lpstr>
      <vt:lpstr>影像處理技術</vt:lpstr>
      <vt:lpstr>影像轉換</vt:lpstr>
      <vt:lpstr>影像轉換</vt:lpstr>
      <vt:lpstr>為什麼要空間轉換?</vt:lpstr>
      <vt:lpstr>影像強化技術</vt:lpstr>
      <vt:lpstr>特徵擷取</vt:lpstr>
      <vt:lpstr>特徵點偵測</vt:lpstr>
      <vt:lpstr>物件偵測</vt:lpstr>
      <vt:lpstr>影片</vt:lpstr>
      <vt:lpstr>認識音訊</vt:lpstr>
      <vt:lpstr>訊號的規律性</vt:lpstr>
      <vt:lpstr>音訊資料</vt:lpstr>
      <vt:lpstr>音訊特徵</vt:lpstr>
      <vt:lpstr>音訊特徵</vt:lpstr>
      <vt:lpstr>音訊數位化</vt:lpstr>
      <vt:lpstr>音訊資料處理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課程簡介</dc:title>
  <dc:creator>Windows 使用者</dc:creator>
  <cp:lastModifiedBy>Windows 使用者</cp:lastModifiedBy>
  <cp:revision>180</cp:revision>
  <dcterms:created xsi:type="dcterms:W3CDTF">2023-02-09T07:05:45Z</dcterms:created>
  <dcterms:modified xsi:type="dcterms:W3CDTF">2023-02-27T15:42:57Z</dcterms:modified>
</cp:coreProperties>
</file>